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5"/>
    <p:sldMasterId id="214748368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Lst>
  <p:sldSz cy="5143500" cx="9144000"/>
  <p:notesSz cx="6858000" cy="9144000"/>
  <p:embeddedFontLst>
    <p:embeddedFont>
      <p:font typeface="Playfair Display"/>
      <p:regular r:id="rId81"/>
      <p:bold r:id="rId82"/>
      <p:italic r:id="rId83"/>
      <p:boldItalic r:id="rId84"/>
    </p:embeddedFont>
    <p:embeddedFont>
      <p:font typeface="Lato"/>
      <p:regular r:id="rId85"/>
      <p:bold r:id="rId86"/>
      <p:italic r:id="rId87"/>
      <p:boldItalic r:id="rId8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419E01C-D7A1-4450-BA01-E5EA7406FF89}">
  <a:tblStyle styleId="{D419E01C-D7A1-4450-BA01-E5EA7406FF89}"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PlayfairDisplay-boldItalic.fntdata"/><Relationship Id="rId83" Type="http://schemas.openxmlformats.org/officeDocument/2006/relationships/font" Target="fonts/PlayfairDisplay-italic.fntdata"/><Relationship Id="rId42" Type="http://schemas.openxmlformats.org/officeDocument/2006/relationships/slide" Target="slides/slide35.xml"/><Relationship Id="rId86" Type="http://schemas.openxmlformats.org/officeDocument/2006/relationships/font" Target="fonts/Lato-bold.fntdata"/><Relationship Id="rId41" Type="http://schemas.openxmlformats.org/officeDocument/2006/relationships/slide" Target="slides/slide34.xml"/><Relationship Id="rId85" Type="http://schemas.openxmlformats.org/officeDocument/2006/relationships/font" Target="fonts/Lato-regular.fntdata"/><Relationship Id="rId44" Type="http://schemas.openxmlformats.org/officeDocument/2006/relationships/slide" Target="slides/slide37.xml"/><Relationship Id="rId88" Type="http://schemas.openxmlformats.org/officeDocument/2006/relationships/font" Target="fonts/Lato-boldItalic.fntdata"/><Relationship Id="rId43" Type="http://schemas.openxmlformats.org/officeDocument/2006/relationships/slide" Target="slides/slide36.xml"/><Relationship Id="rId87" Type="http://schemas.openxmlformats.org/officeDocument/2006/relationships/font" Target="fonts/Lato-italic.fntdata"/><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slide" Target="slides/slide73.xml"/><Relationship Id="rId82" Type="http://schemas.openxmlformats.org/officeDocument/2006/relationships/font" Target="fonts/PlayfairDisplay-bold.fntdata"/><Relationship Id="rId81" Type="http://schemas.openxmlformats.org/officeDocument/2006/relationships/font" Target="fonts/PlayfairDisplay-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slide" Target="slides/slide68.xml"/><Relationship Id="rId30" Type="http://schemas.openxmlformats.org/officeDocument/2006/relationships/slide" Target="slides/slide23.xml"/><Relationship Id="rId74" Type="http://schemas.openxmlformats.org/officeDocument/2006/relationships/slide" Target="slides/slide67.xml"/><Relationship Id="rId33" Type="http://schemas.openxmlformats.org/officeDocument/2006/relationships/slide" Target="slides/slide26.xml"/><Relationship Id="rId77" Type="http://schemas.openxmlformats.org/officeDocument/2006/relationships/slide" Target="slides/slide70.xml"/><Relationship Id="rId32" Type="http://schemas.openxmlformats.org/officeDocument/2006/relationships/slide" Target="slides/slide25.xml"/><Relationship Id="rId76" Type="http://schemas.openxmlformats.org/officeDocument/2006/relationships/slide" Target="slides/slide69.xml"/><Relationship Id="rId35" Type="http://schemas.openxmlformats.org/officeDocument/2006/relationships/slide" Target="slides/slide28.xml"/><Relationship Id="rId79" Type="http://schemas.openxmlformats.org/officeDocument/2006/relationships/slide" Target="slides/slide72.xml"/><Relationship Id="rId34" Type="http://schemas.openxmlformats.org/officeDocument/2006/relationships/slide" Target="slides/slide27.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cd52cb8efb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cd52cb8efb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cd52cb8efb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cd52cb8efb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cd52cb8efb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cd52cb8efb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cd52cb8efb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cd52cb8efb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cd52cb8efb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cd52cb8efb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cd52cb8efb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cd52cb8efb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cd52cb8efb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cd52cb8efb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cd52cb8efb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cd52cb8efb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cd52cb8efb_0_6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gcd52cb8efb_0_6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cd52cb8efb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cd52cb8efb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cd52cb8efb_0_5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gcd52cb8efb_0_5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cd52cb8efb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cd52cb8efb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cd52cb8efb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cd52cb8efb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cd6558e22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cd6558e22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cd52cb8efb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cd52cb8efb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cd52cb8efb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cd52cb8efb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cd6558e225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cd6558e225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df &lt;- original data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df$col.edu &lt;- ifelse(education %in% c(“Less than HS”,”HS”), “HS or Less”, “Col or Higher”)</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cd6558e225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cd6558e225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cd6558e225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cd6558e225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cd6558e225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cd6558e225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cd52cb8efb_0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cd52cb8efb_0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cd52cb8efb_0_5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gcd52cb8efb_0_5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gcd52cb8efb_0_54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cd52cb8efb_0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cd52cb8efb_0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cd6558e225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cd6558e225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cd6558e225_0_32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gcd6558e225_0_3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cd6558e225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cd6558e225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lphaLcParenR"/>
            </a:pPr>
            <a:r>
              <a:rPr lang="en"/>
              <a:t>Is the best answer. The others either have the direction wrong or refer to the average of the difference rather than the difference of the average.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cd6558e225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cd6558e225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cd6558e225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cd6558e225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cd6558e225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cd6558e225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cd6558e225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cd6558e225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cd6558e225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cd6558e225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cd52cb8efb_0_76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gcd52cb8efb_0_7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cd52cb8efb_0_5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gcd52cb8efb_0_5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cd52cb8efb_0_76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gcd52cb8efb_0_7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cd52cb8efb_0_7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gcd52cb8efb_0_7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cd52cb8efb_0_77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gcd52cb8efb_0_7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cd52cb8efb_0_78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gcd52cb8efb_0_7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cd52cb8efb_0_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cd52cb8efb_0_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cd52cb8efb_0_79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gcd52cb8efb_0_7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cd52cb8efb_0_7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2" name="Google Shape;472;gcd52cb8efb_0_7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i="0" lang="en" sz="1200">
                <a:solidFill>
                  <a:schemeClr val="dk1"/>
                </a:solidFill>
                <a:latin typeface="Calibri"/>
                <a:ea typeface="Calibri"/>
                <a:cs typeface="Calibri"/>
                <a:sym typeface="Calibri"/>
              </a:rPr>
            </a:br>
            <a:br>
              <a:rPr i="0" lang="en" sz="1200">
                <a:solidFill>
                  <a:schemeClr val="dk1"/>
                </a:solidFill>
                <a:latin typeface="Calibri"/>
                <a:ea typeface="Calibri"/>
                <a:cs typeface="Calibri"/>
                <a:sym typeface="Calibri"/>
              </a:rPr>
            </a:br>
            <a:endParaRPr/>
          </a:p>
        </p:txBody>
      </p:sp>
      <p:sp>
        <p:nvSpPr>
          <p:cNvPr id="473" name="Google Shape;473;gcd52cb8efb_0_79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cd52cb8efb_0_80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gcd52cb8efb_0_8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cd52cb8efb_0_8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gcd52cb8efb_0_8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cd52cb8efb_0_8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7" name="Google Shape;497;gcd52cb8efb_0_8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8" name="Google Shape;498;gcd52cb8efb_0_8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cd52cb8efb_0_55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gcd52cb8efb_0_5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cd52cb8efb_0_8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gcd52cb8efb_0_8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cd52cb8efb_0_8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3" name="Google Shape;513;gcd52cb8efb_0_8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4" name="Google Shape;514;gcd52cb8efb_0_8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cd52cb8efb_0_8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gcd52cb8efb_0_8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cd52cb8efb_0_8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gcd52cb8efb_0_8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cd52cb8efb_0_8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7" name="Google Shape;537;gcd52cb8efb_0_8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t>Conclusion:</a:t>
            </a:r>
            <a:endParaRPr/>
          </a:p>
          <a:p>
            <a:pPr indent="0" lvl="0" marL="0" rtl="0" algn="l">
              <a:spcBef>
                <a:spcPts val="0"/>
              </a:spcBef>
              <a:spcAft>
                <a:spcPts val="0"/>
              </a:spcAft>
              <a:buClr>
                <a:schemeClr val="dk1"/>
              </a:buClr>
              <a:buSzPts val="1100"/>
              <a:buFont typeface="Arial"/>
              <a:buNone/>
            </a:pPr>
            <a:r>
              <a:rPr lang="en"/>
              <a:t>Reject the null. We have convincing evidence that there is a difference in traffic flow between Friday the 13th and Friday the 6th.</a:t>
            </a:r>
            <a:endParaRPr/>
          </a:p>
          <a:p>
            <a:pPr indent="0" lvl="0" marL="0" rtl="0" algn="l">
              <a:spcBef>
                <a:spcPts val="0"/>
              </a:spcBef>
              <a:spcAft>
                <a:spcPts val="0"/>
              </a:spcAft>
              <a:buNone/>
            </a:pPr>
            <a:r>
              <a:t/>
            </a:r>
            <a:endParaRPr/>
          </a:p>
        </p:txBody>
      </p:sp>
      <p:sp>
        <p:nvSpPr>
          <p:cNvPr id="538" name="Google Shape;538;gcd52cb8efb_0_8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cd52cb8efb_0_86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gcd52cb8efb_0_8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cd52cb8efb_0_86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gcd52cb8efb_0_8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cd52cb8efb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cd52cb8efb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cd52cb8efb_0_87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gcd52cb8efb_0_8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cd52cb8efb_0_8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0" name="Google Shape;570;gcd52cb8efb_0_8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1" name="Google Shape;571;gcd52cb8efb_0_88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cd52cb8efb_0_56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cd52cb8efb_0_5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cd52cb8efb_0_8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6" name="Google Shape;576;gcd52cb8efb_0_8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i="0" lang="en" sz="1200">
                <a:solidFill>
                  <a:schemeClr val="dk1"/>
                </a:solidFill>
                <a:latin typeface="Calibri"/>
                <a:ea typeface="Calibri"/>
                <a:cs typeface="Calibri"/>
                <a:sym typeface="Calibri"/>
              </a:rPr>
            </a:br>
            <a:br>
              <a:rPr i="0" lang="en" sz="1200">
                <a:solidFill>
                  <a:schemeClr val="dk1"/>
                </a:solidFill>
                <a:latin typeface="Calibri"/>
                <a:ea typeface="Calibri"/>
                <a:cs typeface="Calibri"/>
                <a:sym typeface="Calibri"/>
              </a:rPr>
            </a:br>
            <a:endParaRPr/>
          </a:p>
        </p:txBody>
      </p:sp>
      <p:sp>
        <p:nvSpPr>
          <p:cNvPr id="577" name="Google Shape;577;gcd52cb8efb_0_8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cd52cb8efb_0_8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gcd52cb8efb_0_8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cd52cb8efb_0_90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gcd52cb8efb_0_9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cd52cb8efb_0_90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gcd52cb8efb_0_9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cd52cb8efb_0_9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gcd52cb8efb_0_9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cd52cb8efb_0_9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gcd52cb8efb_0_9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cd52cb8efb_0_9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5" name="Google Shape;615;gcd52cb8efb_0_9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16" name="Google Shape;616;gcd52cb8efb_0_9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cd52cb8efb_0_9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gcd52cb8efb_0_9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cd52cb8efb_0_93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gcd52cb8efb_0_9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cd52cb8efb_0_9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cd52cb8efb_0_9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cd52cb8efb_0_56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gcd52cb8efb_0_5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cd52cb8efb_0_9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gcd52cb8efb_0_9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cd52cb8efb_0_9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4" name="Google Shape;654;gcd52cb8efb_0_9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5" name="Google Shape;655;gcd52cb8efb_0_9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cd52cb8efb_0_9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1" name="Google Shape;661;gcd52cb8efb_0_9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2" name="Google Shape;662;gcd52cb8efb_0_96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cd52cb8efb_0_97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gcd52cb8efb_0_9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cd52cb8efb_0_5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gcd52cb8efb_0_5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cd52cb8efb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cd52cb8efb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50" name="Shape 50"/>
        <p:cNvGrpSpPr/>
        <p:nvPr/>
      </p:nvGrpSpPr>
      <p:grpSpPr>
        <a:xfrm>
          <a:off x="0" y="0"/>
          <a:ext cx="0" cy="0"/>
          <a:chOff x="0" y="0"/>
          <a:chExt cx="0" cy="0"/>
        </a:xfrm>
      </p:grpSpPr>
      <p:sp>
        <p:nvSpPr>
          <p:cNvPr id="51" name="Google Shape;51;p13"/>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1600"/>
              </a:spcBef>
              <a:spcAft>
                <a:spcPts val="0"/>
              </a:spcAft>
              <a:buClr>
                <a:srgbClr val="888888"/>
              </a:buClr>
              <a:buSzPts val="1500"/>
              <a:buNone/>
              <a:defRPr sz="1500">
                <a:solidFill>
                  <a:srgbClr val="888888"/>
                </a:solidFill>
              </a:defRPr>
            </a:lvl2pPr>
            <a:lvl3pPr indent="-228600" lvl="2" marL="1371600" rtl="0" algn="l">
              <a:lnSpc>
                <a:spcPct val="90000"/>
              </a:lnSpc>
              <a:spcBef>
                <a:spcPts val="1600"/>
              </a:spcBef>
              <a:spcAft>
                <a:spcPts val="0"/>
              </a:spcAft>
              <a:buClr>
                <a:srgbClr val="888888"/>
              </a:buClr>
              <a:buSzPts val="1400"/>
              <a:buNone/>
              <a:defRPr sz="1400">
                <a:solidFill>
                  <a:srgbClr val="888888"/>
                </a:solidFill>
              </a:defRPr>
            </a:lvl3pPr>
            <a:lvl4pPr indent="-228600" lvl="3" marL="1828800" rtl="0" algn="l">
              <a:lnSpc>
                <a:spcPct val="90000"/>
              </a:lnSpc>
              <a:spcBef>
                <a:spcPts val="1600"/>
              </a:spcBef>
              <a:spcAft>
                <a:spcPts val="0"/>
              </a:spcAft>
              <a:buClr>
                <a:srgbClr val="888888"/>
              </a:buClr>
              <a:buSzPts val="1200"/>
              <a:buNone/>
              <a:defRPr sz="1200">
                <a:solidFill>
                  <a:srgbClr val="888888"/>
                </a:solidFill>
              </a:defRPr>
            </a:lvl4pPr>
            <a:lvl5pPr indent="-228600" lvl="4" marL="2286000" rtl="0" algn="l">
              <a:lnSpc>
                <a:spcPct val="90000"/>
              </a:lnSpc>
              <a:spcBef>
                <a:spcPts val="1600"/>
              </a:spcBef>
              <a:spcAft>
                <a:spcPts val="0"/>
              </a:spcAft>
              <a:buClr>
                <a:srgbClr val="888888"/>
              </a:buClr>
              <a:buSzPts val="1200"/>
              <a:buNone/>
              <a:defRPr sz="1200">
                <a:solidFill>
                  <a:srgbClr val="888888"/>
                </a:solidFill>
              </a:defRPr>
            </a:lvl5pPr>
            <a:lvl6pPr indent="-228600" lvl="5" marL="2743200" rtl="0" algn="l">
              <a:lnSpc>
                <a:spcPct val="90000"/>
              </a:lnSpc>
              <a:spcBef>
                <a:spcPts val="1600"/>
              </a:spcBef>
              <a:spcAft>
                <a:spcPts val="0"/>
              </a:spcAft>
              <a:buClr>
                <a:srgbClr val="888888"/>
              </a:buClr>
              <a:buSzPts val="1200"/>
              <a:buNone/>
              <a:defRPr sz="1200">
                <a:solidFill>
                  <a:srgbClr val="888888"/>
                </a:solidFill>
              </a:defRPr>
            </a:lvl6pPr>
            <a:lvl7pPr indent="-228600" lvl="6" marL="3200400" rtl="0" algn="l">
              <a:lnSpc>
                <a:spcPct val="90000"/>
              </a:lnSpc>
              <a:spcBef>
                <a:spcPts val="1600"/>
              </a:spcBef>
              <a:spcAft>
                <a:spcPts val="0"/>
              </a:spcAft>
              <a:buClr>
                <a:srgbClr val="888888"/>
              </a:buClr>
              <a:buSzPts val="1200"/>
              <a:buNone/>
              <a:defRPr sz="1200">
                <a:solidFill>
                  <a:srgbClr val="888888"/>
                </a:solidFill>
              </a:defRPr>
            </a:lvl7pPr>
            <a:lvl8pPr indent="-228600" lvl="7" marL="3657600" rtl="0" algn="l">
              <a:lnSpc>
                <a:spcPct val="90000"/>
              </a:lnSpc>
              <a:spcBef>
                <a:spcPts val="1600"/>
              </a:spcBef>
              <a:spcAft>
                <a:spcPts val="0"/>
              </a:spcAft>
              <a:buClr>
                <a:srgbClr val="888888"/>
              </a:buClr>
              <a:buSzPts val="1200"/>
              <a:buNone/>
              <a:defRPr sz="1200">
                <a:solidFill>
                  <a:srgbClr val="888888"/>
                </a:solidFill>
              </a:defRPr>
            </a:lvl8pPr>
            <a:lvl9pPr indent="-228600" lvl="8" marL="4114800" rtl="0" algn="l">
              <a:lnSpc>
                <a:spcPct val="90000"/>
              </a:lnSpc>
              <a:spcBef>
                <a:spcPts val="1600"/>
              </a:spcBef>
              <a:spcAft>
                <a:spcPts val="1600"/>
              </a:spcAft>
              <a:buClr>
                <a:srgbClr val="888888"/>
              </a:buClr>
              <a:buSzPts val="1200"/>
              <a:buNone/>
              <a:defRPr sz="1200">
                <a:solidFill>
                  <a:srgbClr val="888888"/>
                </a:solidFill>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6" name="Shape 56"/>
        <p:cNvGrpSpPr/>
        <p:nvPr/>
      </p:nvGrpSpPr>
      <p:grpSpPr>
        <a:xfrm>
          <a:off x="0" y="0"/>
          <a:ext cx="0" cy="0"/>
          <a:chOff x="0" y="0"/>
          <a:chExt cx="0" cy="0"/>
        </a:xfrm>
      </p:grpSpPr>
      <p:sp>
        <p:nvSpPr>
          <p:cNvPr id="57" name="Google Shape;57;p1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8" name="Google Shape;58;p1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600"/>
              </a:spcBef>
              <a:spcAft>
                <a:spcPts val="0"/>
              </a:spcAft>
              <a:buClr>
                <a:schemeClr val="dk1"/>
              </a:buClr>
              <a:buSzPts val="1400"/>
              <a:buChar char="○"/>
              <a:defRPr/>
            </a:lvl2pPr>
            <a:lvl3pPr indent="-317500" lvl="2" marL="1371600" rtl="0" algn="l">
              <a:lnSpc>
                <a:spcPct val="90000"/>
              </a:lnSpc>
              <a:spcBef>
                <a:spcPts val="1600"/>
              </a:spcBef>
              <a:spcAft>
                <a:spcPts val="0"/>
              </a:spcAft>
              <a:buClr>
                <a:schemeClr val="dk1"/>
              </a:buClr>
              <a:buSzPts val="1400"/>
              <a:buChar char="■"/>
              <a:defRPr/>
            </a:lvl3pPr>
            <a:lvl4pPr indent="-317500" lvl="3" marL="1828800" rtl="0" algn="l">
              <a:lnSpc>
                <a:spcPct val="90000"/>
              </a:lnSpc>
              <a:spcBef>
                <a:spcPts val="1600"/>
              </a:spcBef>
              <a:spcAft>
                <a:spcPts val="0"/>
              </a:spcAft>
              <a:buClr>
                <a:schemeClr val="dk1"/>
              </a:buClr>
              <a:buSzPts val="1400"/>
              <a:buChar char="●"/>
              <a:defRPr/>
            </a:lvl4pPr>
            <a:lvl5pPr indent="-317500" lvl="4" marL="2286000" rtl="0" algn="l">
              <a:lnSpc>
                <a:spcPct val="90000"/>
              </a:lnSpc>
              <a:spcBef>
                <a:spcPts val="1600"/>
              </a:spcBef>
              <a:spcAft>
                <a:spcPts val="0"/>
              </a:spcAft>
              <a:buClr>
                <a:schemeClr val="dk1"/>
              </a:buClr>
              <a:buSzPts val="1400"/>
              <a:buChar char="○"/>
              <a:defRPr/>
            </a:lvl5pPr>
            <a:lvl6pPr indent="-317500" lvl="5" marL="2743200" rtl="0" algn="l">
              <a:lnSpc>
                <a:spcPct val="90000"/>
              </a:lnSpc>
              <a:spcBef>
                <a:spcPts val="16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
        <p:nvSpPr>
          <p:cNvPr id="59" name="Google Shape;59;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0" name="Google Shape;60;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1" name="Google Shape;61;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6" name="Shape 66"/>
        <p:cNvGrpSpPr/>
        <p:nvPr/>
      </p:nvGrpSpPr>
      <p:grpSpPr>
        <a:xfrm>
          <a:off x="0" y="0"/>
          <a:ext cx="0" cy="0"/>
          <a:chOff x="0" y="0"/>
          <a:chExt cx="0" cy="0"/>
        </a:xfrm>
      </p:grpSpPr>
      <p:sp>
        <p:nvSpPr>
          <p:cNvPr id="67" name="Google Shape;67;p16"/>
          <p:cNvSpPr/>
          <p:nvPr/>
        </p:nvSpPr>
        <p:spPr>
          <a:xfrm>
            <a:off x="7315200" y="0"/>
            <a:ext cx="18288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6"/>
          <p:cNvSpPr txBox="1"/>
          <p:nvPr>
            <p:ph type="ctrTitle"/>
          </p:nvPr>
        </p:nvSpPr>
        <p:spPr>
          <a:xfrm>
            <a:off x="459775" y="1642700"/>
            <a:ext cx="6395700" cy="1584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200"/>
              <a:buFont typeface="Lato"/>
              <a:buNone/>
              <a:defRPr>
                <a:solidFill>
                  <a:schemeClr val="dk2"/>
                </a:solidFill>
                <a:latin typeface="Lato"/>
                <a:ea typeface="Lato"/>
                <a:cs typeface="Lato"/>
                <a:sym typeface="Lato"/>
              </a:defRPr>
            </a:lvl1pPr>
            <a:lvl2pPr lvl="1"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p:txBody>
      </p:sp>
      <p:sp>
        <p:nvSpPr>
          <p:cNvPr id="69" name="Google Shape;69;p16"/>
          <p:cNvSpPr txBox="1"/>
          <p:nvPr>
            <p:ph idx="1" type="subTitle"/>
          </p:nvPr>
        </p:nvSpPr>
        <p:spPr>
          <a:xfrm>
            <a:off x="459772" y="3251425"/>
            <a:ext cx="6395700" cy="70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Font typeface="Playfair Display"/>
              <a:buNone/>
              <a:defRPr b="1">
                <a:latin typeface="Playfair Display"/>
                <a:ea typeface="Playfair Display"/>
                <a:cs typeface="Playfair Display"/>
                <a:sym typeface="Playfair Display"/>
              </a:defRPr>
            </a:lvl1pPr>
            <a:lvl2pPr lvl="1"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2pPr>
            <a:lvl3pPr lvl="2"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3pPr>
            <a:lvl4pPr lvl="3"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4pPr>
            <a:lvl5pPr lvl="4"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5pPr>
            <a:lvl6pPr lvl="5"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6pPr>
            <a:lvl7pPr lvl="6"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7pPr>
            <a:lvl8pPr lvl="7"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8pPr>
            <a:lvl9pPr lvl="8"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70" name="Google Shape;70;p1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1" name="Google Shape;71;p16"/>
          <p:cNvSpPr/>
          <p:nvPr/>
        </p:nvSpPr>
        <p:spPr>
          <a:xfrm>
            <a:off x="7428850" y="118825"/>
            <a:ext cx="1610100" cy="196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6"/>
          <p:cNvSpPr/>
          <p:nvPr/>
        </p:nvSpPr>
        <p:spPr>
          <a:xfrm>
            <a:off x="7867975" y="410725"/>
            <a:ext cx="1170900" cy="196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6"/>
          <p:cNvSpPr/>
          <p:nvPr/>
        </p:nvSpPr>
        <p:spPr>
          <a:xfrm>
            <a:off x="8327750" y="702625"/>
            <a:ext cx="711300" cy="196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6"/>
          <p:cNvSpPr/>
          <p:nvPr/>
        </p:nvSpPr>
        <p:spPr>
          <a:xfrm>
            <a:off x="8627400" y="994525"/>
            <a:ext cx="407400" cy="196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6"/>
          <p:cNvSpPr/>
          <p:nvPr/>
        </p:nvSpPr>
        <p:spPr>
          <a:xfrm>
            <a:off x="8813375" y="1286425"/>
            <a:ext cx="225600" cy="196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76" name="Shape 76"/>
        <p:cNvGrpSpPr/>
        <p:nvPr/>
      </p:nvGrpSpPr>
      <p:grpSpPr>
        <a:xfrm>
          <a:off x="0" y="0"/>
          <a:ext cx="0" cy="0"/>
          <a:chOff x="0" y="0"/>
          <a:chExt cx="0" cy="0"/>
        </a:xfrm>
      </p:grpSpPr>
      <p:sp>
        <p:nvSpPr>
          <p:cNvPr id="77" name="Google Shape;77;p17"/>
          <p:cNvSpPr txBox="1"/>
          <p:nvPr>
            <p:ph type="title"/>
          </p:nvPr>
        </p:nvSpPr>
        <p:spPr>
          <a:xfrm>
            <a:off x="509550" y="1423875"/>
            <a:ext cx="8124900" cy="1798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78" name="Google Shape;78;p1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9" name="Shape 79"/>
        <p:cNvGrpSpPr/>
        <p:nvPr/>
      </p:nvGrpSpPr>
      <p:grpSpPr>
        <a:xfrm>
          <a:off x="0" y="0"/>
          <a:ext cx="0" cy="0"/>
          <a:chOff x="0" y="0"/>
          <a:chExt cx="0" cy="0"/>
        </a:xfrm>
      </p:grpSpPr>
      <p:sp>
        <p:nvSpPr>
          <p:cNvPr id="80" name="Google Shape;80;p18"/>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8"/>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2" name="Google Shape;82;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3" name="Google Shape;83;p1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type="twoColTx">
  <p:cSld name="TITLE_AND_TWO_COLUMNS">
    <p:spTree>
      <p:nvGrpSpPr>
        <p:cNvPr id="84" name="Shape 84"/>
        <p:cNvGrpSpPr/>
        <p:nvPr/>
      </p:nvGrpSpPr>
      <p:grpSpPr>
        <a:xfrm>
          <a:off x="0" y="0"/>
          <a:ext cx="0" cy="0"/>
          <a:chOff x="0" y="0"/>
          <a:chExt cx="0" cy="0"/>
        </a:xfrm>
      </p:grpSpPr>
      <p:sp>
        <p:nvSpPr>
          <p:cNvPr id="85" name="Google Shape;85;p19"/>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6" name="Google Shape;86;p1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7" name="Google Shape;87;p1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8" name="Google Shape;88;p1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9" name="Shape 89"/>
        <p:cNvGrpSpPr/>
        <p:nvPr/>
      </p:nvGrpSpPr>
      <p:grpSpPr>
        <a:xfrm>
          <a:off x="0" y="0"/>
          <a:ext cx="0" cy="0"/>
          <a:chOff x="0" y="0"/>
          <a:chExt cx="0" cy="0"/>
        </a:xfrm>
      </p:grpSpPr>
      <p:sp>
        <p:nvSpPr>
          <p:cNvPr id="90" name="Google Shape;90;p20"/>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1" name="Google Shape;91;p2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2" name="Shape 92"/>
        <p:cNvGrpSpPr/>
        <p:nvPr/>
      </p:nvGrpSpPr>
      <p:grpSpPr>
        <a:xfrm>
          <a:off x="0" y="0"/>
          <a:ext cx="0" cy="0"/>
          <a:chOff x="0" y="0"/>
          <a:chExt cx="0" cy="0"/>
        </a:xfrm>
      </p:grpSpPr>
      <p:sp>
        <p:nvSpPr>
          <p:cNvPr id="93" name="Google Shape;93;p2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4" name="Google Shape;94;p21"/>
          <p:cNvSpPr txBox="1"/>
          <p:nvPr>
            <p:ph idx="1" type="body"/>
          </p:nvPr>
        </p:nvSpPr>
        <p:spPr>
          <a:xfrm>
            <a:off x="311700" y="1391378"/>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5" name="Google Shape;95;p2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96" name="Shape 96"/>
        <p:cNvGrpSpPr/>
        <p:nvPr/>
      </p:nvGrpSpPr>
      <p:grpSpPr>
        <a:xfrm>
          <a:off x="0" y="0"/>
          <a:ext cx="0" cy="0"/>
          <a:chOff x="0" y="0"/>
          <a:chExt cx="0" cy="0"/>
        </a:xfrm>
      </p:grpSpPr>
      <p:sp>
        <p:nvSpPr>
          <p:cNvPr id="97" name="Google Shape;97;p22"/>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98" name="Google Shape;98;p2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9" name="Shape 99"/>
        <p:cNvGrpSpPr/>
        <p:nvPr/>
      </p:nvGrpSpPr>
      <p:grpSpPr>
        <a:xfrm>
          <a:off x="0" y="0"/>
          <a:ext cx="0" cy="0"/>
          <a:chOff x="0" y="0"/>
          <a:chExt cx="0" cy="0"/>
        </a:xfrm>
      </p:grpSpPr>
      <p:sp>
        <p:nvSpPr>
          <p:cNvPr id="100" name="Google Shape;100;p23"/>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1" name="Google Shape;101;p23"/>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102" name="Google Shape;102;p23"/>
          <p:cNvSpPr txBox="1"/>
          <p:nvPr>
            <p:ph type="title"/>
          </p:nvPr>
        </p:nvSpPr>
        <p:spPr>
          <a:xfrm>
            <a:off x="265500" y="1107950"/>
            <a:ext cx="4045200" cy="1683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3" name="Google Shape;103;p23"/>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4" name="Google Shape;104;p23"/>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05" name="Google Shape;105;p2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6" name="Shape 106"/>
        <p:cNvGrpSpPr/>
        <p:nvPr/>
      </p:nvGrpSpPr>
      <p:grpSpPr>
        <a:xfrm>
          <a:off x="0" y="0"/>
          <a:ext cx="0" cy="0"/>
          <a:chOff x="0" y="0"/>
          <a:chExt cx="0" cy="0"/>
        </a:xfrm>
      </p:grpSpPr>
      <p:sp>
        <p:nvSpPr>
          <p:cNvPr id="107" name="Google Shape;107;p24"/>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08" name="Google Shape;108;p2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9" name="Shape 109"/>
        <p:cNvGrpSpPr/>
        <p:nvPr/>
      </p:nvGrpSpPr>
      <p:grpSpPr>
        <a:xfrm>
          <a:off x="0" y="0"/>
          <a:ext cx="0" cy="0"/>
          <a:chOff x="0" y="0"/>
          <a:chExt cx="0" cy="0"/>
        </a:xfrm>
      </p:grpSpPr>
      <p:sp>
        <p:nvSpPr>
          <p:cNvPr id="110" name="Google Shape;110;p25"/>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5"/>
          <p:cNvSpPr txBox="1"/>
          <p:nvPr>
            <p:ph hasCustomPrompt="1" type="title"/>
          </p:nvPr>
        </p:nvSpPr>
        <p:spPr>
          <a:xfrm>
            <a:off x="311700" y="1233100"/>
            <a:ext cx="8520600" cy="1610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0"/>
              <a:buFont typeface="Lato"/>
              <a:buNone/>
              <a:defRPr sz="10000">
                <a:latin typeface="Lato"/>
                <a:ea typeface="Lato"/>
                <a:cs typeface="Lato"/>
                <a:sym typeface="Lato"/>
              </a:defRPr>
            </a:lvl1pPr>
            <a:lvl2pPr lvl="1" rtl="0" algn="ctr">
              <a:spcBef>
                <a:spcPts val="0"/>
              </a:spcBef>
              <a:spcAft>
                <a:spcPts val="0"/>
              </a:spcAft>
              <a:buSzPts val="10000"/>
              <a:buFont typeface="Lato"/>
              <a:buNone/>
              <a:defRPr sz="10000">
                <a:latin typeface="Lato"/>
                <a:ea typeface="Lato"/>
                <a:cs typeface="Lato"/>
                <a:sym typeface="Lato"/>
              </a:defRPr>
            </a:lvl2pPr>
            <a:lvl3pPr lvl="2" rtl="0" algn="ctr">
              <a:spcBef>
                <a:spcPts val="0"/>
              </a:spcBef>
              <a:spcAft>
                <a:spcPts val="0"/>
              </a:spcAft>
              <a:buSzPts val="10000"/>
              <a:buFont typeface="Lato"/>
              <a:buNone/>
              <a:defRPr sz="10000">
                <a:latin typeface="Lato"/>
                <a:ea typeface="Lato"/>
                <a:cs typeface="Lato"/>
                <a:sym typeface="Lato"/>
              </a:defRPr>
            </a:lvl3pPr>
            <a:lvl4pPr lvl="3" rtl="0" algn="ctr">
              <a:spcBef>
                <a:spcPts val="0"/>
              </a:spcBef>
              <a:spcAft>
                <a:spcPts val="0"/>
              </a:spcAft>
              <a:buSzPts val="10000"/>
              <a:buFont typeface="Lato"/>
              <a:buNone/>
              <a:defRPr sz="10000">
                <a:latin typeface="Lato"/>
                <a:ea typeface="Lato"/>
                <a:cs typeface="Lato"/>
                <a:sym typeface="Lato"/>
              </a:defRPr>
            </a:lvl4pPr>
            <a:lvl5pPr lvl="4" rtl="0" algn="ctr">
              <a:spcBef>
                <a:spcPts val="0"/>
              </a:spcBef>
              <a:spcAft>
                <a:spcPts val="0"/>
              </a:spcAft>
              <a:buSzPts val="10000"/>
              <a:buFont typeface="Lato"/>
              <a:buNone/>
              <a:defRPr sz="10000">
                <a:latin typeface="Lato"/>
                <a:ea typeface="Lato"/>
                <a:cs typeface="Lato"/>
                <a:sym typeface="Lato"/>
              </a:defRPr>
            </a:lvl5pPr>
            <a:lvl6pPr lvl="5" rtl="0" algn="ctr">
              <a:spcBef>
                <a:spcPts val="0"/>
              </a:spcBef>
              <a:spcAft>
                <a:spcPts val="0"/>
              </a:spcAft>
              <a:buSzPts val="10000"/>
              <a:buFont typeface="Lato"/>
              <a:buNone/>
              <a:defRPr sz="10000">
                <a:latin typeface="Lato"/>
                <a:ea typeface="Lato"/>
                <a:cs typeface="Lato"/>
                <a:sym typeface="Lato"/>
              </a:defRPr>
            </a:lvl6pPr>
            <a:lvl7pPr lvl="6" rtl="0" algn="ctr">
              <a:spcBef>
                <a:spcPts val="0"/>
              </a:spcBef>
              <a:spcAft>
                <a:spcPts val="0"/>
              </a:spcAft>
              <a:buSzPts val="10000"/>
              <a:buFont typeface="Lato"/>
              <a:buNone/>
              <a:defRPr sz="10000">
                <a:latin typeface="Lato"/>
                <a:ea typeface="Lato"/>
                <a:cs typeface="Lato"/>
                <a:sym typeface="Lato"/>
              </a:defRPr>
            </a:lvl7pPr>
            <a:lvl8pPr lvl="7" rtl="0" algn="ctr">
              <a:spcBef>
                <a:spcPts val="0"/>
              </a:spcBef>
              <a:spcAft>
                <a:spcPts val="0"/>
              </a:spcAft>
              <a:buSzPts val="10000"/>
              <a:buFont typeface="Lato"/>
              <a:buNone/>
              <a:defRPr sz="10000">
                <a:latin typeface="Lato"/>
                <a:ea typeface="Lato"/>
                <a:cs typeface="Lato"/>
                <a:sym typeface="Lato"/>
              </a:defRPr>
            </a:lvl8pPr>
            <a:lvl9pPr lvl="8" rtl="0"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112" name="Google Shape;112;p25"/>
          <p:cNvSpPr txBox="1"/>
          <p:nvPr>
            <p:ph idx="1" type="body"/>
          </p:nvPr>
        </p:nvSpPr>
        <p:spPr>
          <a:xfrm>
            <a:off x="311700" y="2919450"/>
            <a:ext cx="85206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13" name="Google Shape;113;p2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4" name="Shape 114"/>
        <p:cNvGrpSpPr/>
        <p:nvPr/>
      </p:nvGrpSpPr>
      <p:grpSpPr>
        <a:xfrm>
          <a:off x="0" y="0"/>
          <a:ext cx="0" cy="0"/>
          <a:chOff x="0" y="0"/>
          <a:chExt cx="0" cy="0"/>
        </a:xfrm>
      </p:grpSpPr>
      <p:sp>
        <p:nvSpPr>
          <p:cNvPr id="115" name="Google Shape;115;p2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 name="Shape 116"/>
        <p:cNvGrpSpPr/>
        <p:nvPr/>
      </p:nvGrpSpPr>
      <p:grpSpPr>
        <a:xfrm>
          <a:off x="0" y="0"/>
          <a:ext cx="0" cy="0"/>
          <a:chOff x="0" y="0"/>
          <a:chExt cx="0" cy="0"/>
        </a:xfrm>
      </p:grpSpPr>
      <p:sp>
        <p:nvSpPr>
          <p:cNvPr id="117" name="Google Shape;117;p2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18" name="Google Shape;118;p27"/>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600"/>
              </a:spcBef>
              <a:spcAft>
                <a:spcPts val="0"/>
              </a:spcAft>
              <a:buClr>
                <a:schemeClr val="dk1"/>
              </a:buClr>
              <a:buSzPts val="1400"/>
              <a:buChar char="○"/>
              <a:defRPr/>
            </a:lvl2pPr>
            <a:lvl3pPr indent="-317500" lvl="2" marL="1371600" rtl="0" algn="l">
              <a:lnSpc>
                <a:spcPct val="90000"/>
              </a:lnSpc>
              <a:spcBef>
                <a:spcPts val="1600"/>
              </a:spcBef>
              <a:spcAft>
                <a:spcPts val="0"/>
              </a:spcAft>
              <a:buClr>
                <a:schemeClr val="dk1"/>
              </a:buClr>
              <a:buSzPts val="1400"/>
              <a:buChar char="■"/>
              <a:defRPr/>
            </a:lvl3pPr>
            <a:lvl4pPr indent="-317500" lvl="3" marL="1828800" rtl="0" algn="l">
              <a:lnSpc>
                <a:spcPct val="90000"/>
              </a:lnSpc>
              <a:spcBef>
                <a:spcPts val="1600"/>
              </a:spcBef>
              <a:spcAft>
                <a:spcPts val="0"/>
              </a:spcAft>
              <a:buClr>
                <a:schemeClr val="dk1"/>
              </a:buClr>
              <a:buSzPts val="1400"/>
              <a:buChar char="●"/>
              <a:defRPr/>
            </a:lvl4pPr>
            <a:lvl5pPr indent="-317500" lvl="4" marL="2286000" rtl="0" algn="l">
              <a:lnSpc>
                <a:spcPct val="90000"/>
              </a:lnSpc>
              <a:spcBef>
                <a:spcPts val="1600"/>
              </a:spcBef>
              <a:spcAft>
                <a:spcPts val="0"/>
              </a:spcAft>
              <a:buClr>
                <a:schemeClr val="dk1"/>
              </a:buClr>
              <a:buSzPts val="1400"/>
              <a:buChar char="○"/>
              <a:defRPr/>
            </a:lvl5pPr>
            <a:lvl6pPr indent="-317500" lvl="5" marL="2743200" rtl="0" algn="l">
              <a:lnSpc>
                <a:spcPct val="90000"/>
              </a:lnSpc>
              <a:spcBef>
                <a:spcPts val="16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
        <p:nvSpPr>
          <p:cNvPr id="119" name="Google Shape;119;p2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20" name="Google Shape;120;p2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21" name="Google Shape;121;p2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 point">
    <p:bg>
      <p:bgPr>
        <a:solidFill>
          <a:schemeClr val="dk2"/>
        </a:solid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490250" y="526350"/>
            <a:ext cx="5618700" cy="4090800"/>
          </a:xfrm>
          <a:prstGeom prst="rect">
            <a:avLst/>
          </a:prstGeom>
          <a:noFill/>
          <a:ln>
            <a:noFill/>
          </a:ln>
        </p:spPr>
        <p:txBody>
          <a:bodyPr anchorCtr="0" anchor="ctr" bIns="68575" lIns="68575" spcFirstLastPara="1" rIns="68575" wrap="square" tIns="68575">
            <a:noAutofit/>
          </a:bodyPr>
          <a:lstStyle>
            <a:lvl1pPr lvl="0" rtl="0" algn="l">
              <a:lnSpc>
                <a:spcPct val="90000"/>
              </a:lnSpc>
              <a:spcBef>
                <a:spcPts val="0"/>
              </a:spcBef>
              <a:spcAft>
                <a:spcPts val="0"/>
              </a:spcAft>
              <a:buClr>
                <a:schemeClr val="lt1"/>
              </a:buClr>
              <a:buSzPts val="3600"/>
              <a:buFont typeface="Lato"/>
              <a:buNone/>
              <a:defRPr b="0" sz="4800">
                <a:solidFill>
                  <a:schemeClr val="lt1"/>
                </a:solidFill>
                <a:latin typeface="Lato"/>
                <a:ea typeface="Lato"/>
                <a:cs typeface="Lato"/>
                <a:sym typeface="Lato"/>
              </a:defRPr>
            </a:lvl1pPr>
            <a:lvl2pPr lvl="1" rtl="0">
              <a:spcBef>
                <a:spcPts val="0"/>
              </a:spcBef>
              <a:spcAft>
                <a:spcPts val="0"/>
              </a:spcAft>
              <a:buClr>
                <a:schemeClr val="lt1"/>
              </a:buClr>
              <a:buSzPts val="3600"/>
              <a:buFont typeface="Lato"/>
              <a:buNone/>
              <a:defRPr b="0" sz="4800">
                <a:solidFill>
                  <a:schemeClr val="lt1"/>
                </a:solidFill>
                <a:latin typeface="Lato"/>
                <a:ea typeface="Lato"/>
                <a:cs typeface="Lato"/>
                <a:sym typeface="Lato"/>
              </a:defRPr>
            </a:lvl2pPr>
            <a:lvl3pPr lvl="2" rtl="0">
              <a:spcBef>
                <a:spcPts val="0"/>
              </a:spcBef>
              <a:spcAft>
                <a:spcPts val="0"/>
              </a:spcAft>
              <a:buClr>
                <a:schemeClr val="lt1"/>
              </a:buClr>
              <a:buSzPts val="3600"/>
              <a:buFont typeface="Lato"/>
              <a:buNone/>
              <a:defRPr b="0" sz="4800">
                <a:solidFill>
                  <a:schemeClr val="lt1"/>
                </a:solidFill>
                <a:latin typeface="Lato"/>
                <a:ea typeface="Lato"/>
                <a:cs typeface="Lato"/>
                <a:sym typeface="Lato"/>
              </a:defRPr>
            </a:lvl3pPr>
            <a:lvl4pPr lvl="3" rtl="0">
              <a:spcBef>
                <a:spcPts val="0"/>
              </a:spcBef>
              <a:spcAft>
                <a:spcPts val="0"/>
              </a:spcAft>
              <a:buClr>
                <a:schemeClr val="lt1"/>
              </a:buClr>
              <a:buSzPts val="3600"/>
              <a:buFont typeface="Lato"/>
              <a:buNone/>
              <a:defRPr b="0" sz="4800">
                <a:solidFill>
                  <a:schemeClr val="lt1"/>
                </a:solidFill>
                <a:latin typeface="Lato"/>
                <a:ea typeface="Lato"/>
                <a:cs typeface="Lato"/>
                <a:sym typeface="Lato"/>
              </a:defRPr>
            </a:lvl4pPr>
            <a:lvl5pPr lvl="4" rtl="0">
              <a:spcBef>
                <a:spcPts val="0"/>
              </a:spcBef>
              <a:spcAft>
                <a:spcPts val="0"/>
              </a:spcAft>
              <a:buClr>
                <a:schemeClr val="lt1"/>
              </a:buClr>
              <a:buSzPts val="3600"/>
              <a:buFont typeface="Lato"/>
              <a:buNone/>
              <a:defRPr b="0" sz="4800">
                <a:solidFill>
                  <a:schemeClr val="lt1"/>
                </a:solidFill>
                <a:latin typeface="Lato"/>
                <a:ea typeface="Lato"/>
                <a:cs typeface="Lato"/>
                <a:sym typeface="Lato"/>
              </a:defRPr>
            </a:lvl5pPr>
            <a:lvl6pPr lvl="5" rtl="0">
              <a:spcBef>
                <a:spcPts val="0"/>
              </a:spcBef>
              <a:spcAft>
                <a:spcPts val="0"/>
              </a:spcAft>
              <a:buClr>
                <a:schemeClr val="lt1"/>
              </a:buClr>
              <a:buSzPts val="3600"/>
              <a:buFont typeface="Lato"/>
              <a:buNone/>
              <a:defRPr b="0" sz="4800">
                <a:solidFill>
                  <a:schemeClr val="lt1"/>
                </a:solidFill>
                <a:latin typeface="Lato"/>
                <a:ea typeface="Lato"/>
                <a:cs typeface="Lato"/>
                <a:sym typeface="Lato"/>
              </a:defRPr>
            </a:lvl6pPr>
            <a:lvl7pPr lvl="6" rtl="0">
              <a:spcBef>
                <a:spcPts val="0"/>
              </a:spcBef>
              <a:spcAft>
                <a:spcPts val="0"/>
              </a:spcAft>
              <a:buClr>
                <a:schemeClr val="lt1"/>
              </a:buClr>
              <a:buSzPts val="3600"/>
              <a:buFont typeface="Lato"/>
              <a:buNone/>
              <a:defRPr b="0" sz="4800">
                <a:solidFill>
                  <a:schemeClr val="lt1"/>
                </a:solidFill>
                <a:latin typeface="Lato"/>
                <a:ea typeface="Lato"/>
                <a:cs typeface="Lato"/>
                <a:sym typeface="Lato"/>
              </a:defRPr>
            </a:lvl7pPr>
            <a:lvl8pPr lvl="7" rtl="0">
              <a:spcBef>
                <a:spcPts val="0"/>
              </a:spcBef>
              <a:spcAft>
                <a:spcPts val="0"/>
              </a:spcAft>
              <a:buClr>
                <a:schemeClr val="lt1"/>
              </a:buClr>
              <a:buSzPts val="3600"/>
              <a:buFont typeface="Lato"/>
              <a:buNone/>
              <a:defRPr b="0" sz="4800">
                <a:solidFill>
                  <a:schemeClr val="lt1"/>
                </a:solidFill>
                <a:latin typeface="Lato"/>
                <a:ea typeface="Lato"/>
                <a:cs typeface="Lato"/>
                <a:sym typeface="Lato"/>
              </a:defRPr>
            </a:lvl8pPr>
            <a:lvl9pPr lvl="8" rtl="0">
              <a:spcBef>
                <a:spcPts val="0"/>
              </a:spcBef>
              <a:spcAft>
                <a:spcPts val="0"/>
              </a:spcAft>
              <a:buClr>
                <a:schemeClr val="lt1"/>
              </a:buClr>
              <a:buSzPts val="3600"/>
              <a:buFont typeface="Lato"/>
              <a:buNone/>
              <a:defRPr b="0" sz="4800">
                <a:solidFill>
                  <a:schemeClr val="lt1"/>
                </a:solidFill>
                <a:latin typeface="Lato"/>
                <a:ea typeface="Lato"/>
                <a:cs typeface="Lato"/>
                <a:sym typeface="Lato"/>
              </a:defRPr>
            </a:lvl9pPr>
          </a:lstStyle>
          <a:p/>
        </p:txBody>
      </p:sp>
      <p:sp>
        <p:nvSpPr>
          <p:cNvPr id="124" name="Google Shape;124;p28"/>
          <p:cNvSpPr txBox="1"/>
          <p:nvPr>
            <p:ph idx="12" type="sldNum"/>
          </p:nvPr>
        </p:nvSpPr>
        <p:spPr>
          <a:xfrm>
            <a:off x="8490250" y="4681009"/>
            <a:ext cx="548700" cy="393600"/>
          </a:xfrm>
          <a:prstGeom prst="rect">
            <a:avLst/>
          </a:prstGeom>
          <a:noFill/>
          <a:ln>
            <a:noFill/>
          </a:ln>
        </p:spPr>
        <p:txBody>
          <a:bodyPr anchorCtr="0" anchor="ctr" bIns="68575" lIns="68575" spcFirstLastPara="1" rIns="68575" wrap="square" tIns="68575">
            <a:noAutofit/>
          </a:bodyPr>
          <a:lstStyle>
            <a:lvl1pPr indent="0" lvl="0" marL="0" rtl="0" algn="r">
              <a:buClr>
                <a:schemeClr val="lt1"/>
              </a:buClr>
              <a:buSzPts val="900"/>
              <a:buFont typeface="Calibri"/>
              <a:buNone/>
              <a:defRPr b="0" i="0" sz="900" u="none" cap="none" strike="noStrike">
                <a:solidFill>
                  <a:schemeClr val="lt1"/>
                </a:solidFill>
                <a:latin typeface="Calibri"/>
                <a:ea typeface="Calibri"/>
                <a:cs typeface="Calibri"/>
                <a:sym typeface="Calibri"/>
              </a:defRPr>
            </a:lvl1pPr>
            <a:lvl2pPr indent="0" lvl="1" marL="0" rtl="0" algn="r">
              <a:buClr>
                <a:schemeClr val="lt1"/>
              </a:buClr>
              <a:buSzPts val="900"/>
              <a:buFont typeface="Calibri"/>
              <a:buNone/>
              <a:defRPr b="0" i="0" sz="900" u="none" cap="none" strike="noStrike">
                <a:solidFill>
                  <a:schemeClr val="lt1"/>
                </a:solidFill>
                <a:latin typeface="Calibri"/>
                <a:ea typeface="Calibri"/>
                <a:cs typeface="Calibri"/>
                <a:sym typeface="Calibri"/>
              </a:defRPr>
            </a:lvl2pPr>
            <a:lvl3pPr indent="0" lvl="2" marL="0" rtl="0" algn="r">
              <a:buClr>
                <a:schemeClr val="lt1"/>
              </a:buClr>
              <a:buSzPts val="900"/>
              <a:buFont typeface="Calibri"/>
              <a:buNone/>
              <a:defRPr b="0" i="0" sz="900" u="none" cap="none" strike="noStrike">
                <a:solidFill>
                  <a:schemeClr val="lt1"/>
                </a:solidFill>
                <a:latin typeface="Calibri"/>
                <a:ea typeface="Calibri"/>
                <a:cs typeface="Calibri"/>
                <a:sym typeface="Calibri"/>
              </a:defRPr>
            </a:lvl3pPr>
            <a:lvl4pPr indent="0" lvl="3" marL="0" rtl="0" algn="r">
              <a:buClr>
                <a:schemeClr val="lt1"/>
              </a:buClr>
              <a:buSzPts val="900"/>
              <a:buFont typeface="Calibri"/>
              <a:buNone/>
              <a:defRPr b="0" i="0" sz="900" u="none" cap="none" strike="noStrike">
                <a:solidFill>
                  <a:schemeClr val="lt1"/>
                </a:solidFill>
                <a:latin typeface="Calibri"/>
                <a:ea typeface="Calibri"/>
                <a:cs typeface="Calibri"/>
                <a:sym typeface="Calibri"/>
              </a:defRPr>
            </a:lvl4pPr>
            <a:lvl5pPr indent="0" lvl="4" marL="0" rtl="0" algn="r">
              <a:buClr>
                <a:schemeClr val="lt1"/>
              </a:buClr>
              <a:buSzPts val="900"/>
              <a:buFont typeface="Calibri"/>
              <a:buNone/>
              <a:defRPr b="0" i="0" sz="900" u="none" cap="none" strike="noStrike">
                <a:solidFill>
                  <a:schemeClr val="lt1"/>
                </a:solidFill>
                <a:latin typeface="Calibri"/>
                <a:ea typeface="Calibri"/>
                <a:cs typeface="Calibri"/>
                <a:sym typeface="Calibri"/>
              </a:defRPr>
            </a:lvl5pPr>
            <a:lvl6pPr indent="0" lvl="5" marL="0" rtl="0" algn="r">
              <a:buClr>
                <a:schemeClr val="lt1"/>
              </a:buClr>
              <a:buSzPts val="900"/>
              <a:buFont typeface="Calibri"/>
              <a:buNone/>
              <a:defRPr b="0" i="0" sz="900" u="none" cap="none" strike="noStrike">
                <a:solidFill>
                  <a:schemeClr val="lt1"/>
                </a:solidFill>
                <a:latin typeface="Calibri"/>
                <a:ea typeface="Calibri"/>
                <a:cs typeface="Calibri"/>
                <a:sym typeface="Calibri"/>
              </a:defRPr>
            </a:lvl6pPr>
            <a:lvl7pPr indent="0" lvl="6" marL="0" rtl="0" algn="r">
              <a:buClr>
                <a:schemeClr val="lt1"/>
              </a:buClr>
              <a:buSzPts val="900"/>
              <a:buFont typeface="Calibri"/>
              <a:buNone/>
              <a:defRPr b="0" i="0" sz="900" u="none" cap="none" strike="noStrike">
                <a:solidFill>
                  <a:schemeClr val="lt1"/>
                </a:solidFill>
                <a:latin typeface="Calibri"/>
                <a:ea typeface="Calibri"/>
                <a:cs typeface="Calibri"/>
                <a:sym typeface="Calibri"/>
              </a:defRPr>
            </a:lvl7pPr>
            <a:lvl8pPr indent="0" lvl="7" marL="0" rtl="0" algn="r">
              <a:buClr>
                <a:schemeClr val="lt1"/>
              </a:buClr>
              <a:buSzPts val="900"/>
              <a:buFont typeface="Calibri"/>
              <a:buNone/>
              <a:defRPr b="0" i="0" sz="900" u="none" cap="none" strike="noStrike">
                <a:solidFill>
                  <a:schemeClr val="lt1"/>
                </a:solidFill>
                <a:latin typeface="Calibri"/>
                <a:ea typeface="Calibri"/>
                <a:cs typeface="Calibri"/>
                <a:sym typeface="Calibri"/>
              </a:defRPr>
            </a:lvl8pPr>
            <a:lvl9pPr indent="0" lvl="8" marL="0" rtl="0" algn="r">
              <a:buClr>
                <a:schemeClr val="lt1"/>
              </a:buClr>
              <a:buSzPts val="900"/>
              <a:buFont typeface="Calibri"/>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25" name="Shape 125"/>
        <p:cNvGrpSpPr/>
        <p:nvPr/>
      </p:nvGrpSpPr>
      <p:grpSpPr>
        <a:xfrm>
          <a:off x="0" y="0"/>
          <a:ext cx="0" cy="0"/>
          <a:chOff x="0" y="0"/>
          <a:chExt cx="0" cy="0"/>
        </a:xfrm>
      </p:grpSpPr>
      <p:sp>
        <p:nvSpPr>
          <p:cNvPr id="126" name="Google Shape;126;p29"/>
          <p:cNvSpPr txBox="1"/>
          <p:nvPr>
            <p:ph type="title"/>
          </p:nvPr>
        </p:nvSpPr>
        <p:spPr>
          <a:xfrm>
            <a:off x="628650" y="273844"/>
            <a:ext cx="7886700" cy="9942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spcAft>
                <a:spcPts val="0"/>
              </a:spcAft>
              <a:buSzPts val="3200"/>
              <a:buNone/>
              <a:defRPr sz="1400"/>
            </a:lvl2pPr>
            <a:lvl3pPr indent="0" lvl="2" rtl="0">
              <a:spcBef>
                <a:spcPts val="0"/>
              </a:spcBef>
              <a:spcAft>
                <a:spcPts val="0"/>
              </a:spcAft>
              <a:buSzPts val="3200"/>
              <a:buNone/>
              <a:defRPr sz="1400"/>
            </a:lvl3pPr>
            <a:lvl4pPr indent="0" lvl="3" rtl="0">
              <a:spcBef>
                <a:spcPts val="0"/>
              </a:spcBef>
              <a:spcAft>
                <a:spcPts val="0"/>
              </a:spcAft>
              <a:buSzPts val="3200"/>
              <a:buNone/>
              <a:defRPr sz="1400"/>
            </a:lvl4pPr>
            <a:lvl5pPr indent="0" lvl="4" rtl="0">
              <a:spcBef>
                <a:spcPts val="0"/>
              </a:spcBef>
              <a:spcAft>
                <a:spcPts val="0"/>
              </a:spcAft>
              <a:buSzPts val="3200"/>
              <a:buNone/>
              <a:defRPr sz="1400"/>
            </a:lvl5pPr>
            <a:lvl6pPr indent="0" lvl="5" rtl="0">
              <a:spcBef>
                <a:spcPts val="0"/>
              </a:spcBef>
              <a:spcAft>
                <a:spcPts val="0"/>
              </a:spcAft>
              <a:buSzPts val="3200"/>
              <a:buNone/>
              <a:defRPr sz="1400"/>
            </a:lvl6pPr>
            <a:lvl7pPr indent="0" lvl="6" rtl="0">
              <a:spcBef>
                <a:spcPts val="0"/>
              </a:spcBef>
              <a:spcAft>
                <a:spcPts val="0"/>
              </a:spcAft>
              <a:buSzPts val="3200"/>
              <a:buNone/>
              <a:defRPr sz="1400"/>
            </a:lvl7pPr>
            <a:lvl8pPr indent="0" lvl="7" rtl="0">
              <a:spcBef>
                <a:spcPts val="0"/>
              </a:spcBef>
              <a:spcAft>
                <a:spcPts val="0"/>
              </a:spcAft>
              <a:buSzPts val="3200"/>
              <a:buNone/>
              <a:defRPr sz="1400"/>
            </a:lvl8pPr>
            <a:lvl9pPr indent="0" lvl="8" rtl="0">
              <a:spcBef>
                <a:spcPts val="0"/>
              </a:spcBef>
              <a:spcAft>
                <a:spcPts val="0"/>
              </a:spcAft>
              <a:buSzPts val="3200"/>
              <a:buNone/>
              <a:defRPr sz="1400"/>
            </a:lvl9pPr>
          </a:lstStyle>
          <a:p/>
        </p:txBody>
      </p:sp>
      <p:sp>
        <p:nvSpPr>
          <p:cNvPr id="127" name="Google Shape;127;p29"/>
          <p:cNvSpPr txBox="1"/>
          <p:nvPr>
            <p:ph idx="1" type="body"/>
          </p:nvPr>
        </p:nvSpPr>
        <p:spPr>
          <a:xfrm>
            <a:off x="628650" y="1369219"/>
            <a:ext cx="3886200" cy="3263400"/>
          </a:xfrm>
          <a:prstGeom prst="rect">
            <a:avLst/>
          </a:prstGeom>
          <a:noFill/>
          <a:ln>
            <a:noFill/>
          </a:ln>
        </p:spPr>
        <p:txBody>
          <a:bodyPr anchorCtr="0" anchor="t" bIns="91425" lIns="91425" spcFirstLastPara="1" rIns="91425" wrap="square" tIns="9142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16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1600"/>
              </a:spcBef>
              <a:spcAft>
                <a:spcPts val="160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8" name="Google Shape;128;p29"/>
          <p:cNvSpPr txBox="1"/>
          <p:nvPr>
            <p:ph idx="2" type="body"/>
          </p:nvPr>
        </p:nvSpPr>
        <p:spPr>
          <a:xfrm>
            <a:off x="4629150" y="1369219"/>
            <a:ext cx="3886200" cy="3263400"/>
          </a:xfrm>
          <a:prstGeom prst="rect">
            <a:avLst/>
          </a:prstGeom>
          <a:noFill/>
          <a:ln>
            <a:noFill/>
          </a:ln>
        </p:spPr>
        <p:txBody>
          <a:bodyPr anchorCtr="0" anchor="t" bIns="91425" lIns="91425" spcFirstLastPara="1" rIns="91425" wrap="square" tIns="9142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16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1600"/>
              </a:spcBef>
              <a:spcAft>
                <a:spcPts val="160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9" name="Google Shape;129;p29"/>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30" name="Google Shape;130;p29"/>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31" name="Google Shape;131;p2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132" name="Shape 132"/>
        <p:cNvGrpSpPr/>
        <p:nvPr/>
      </p:nvGrpSpPr>
      <p:grpSpPr>
        <a:xfrm>
          <a:off x="0" y="0"/>
          <a:ext cx="0" cy="0"/>
          <a:chOff x="0" y="0"/>
          <a:chExt cx="0" cy="0"/>
        </a:xfrm>
      </p:grpSpPr>
      <p:sp>
        <p:nvSpPr>
          <p:cNvPr id="133" name="Google Shape;133;p30"/>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34" name="Google Shape;134;p30"/>
          <p:cNvSpPr txBox="1"/>
          <p:nvPr>
            <p:ph idx="1" type="body"/>
          </p:nvPr>
        </p:nvSpPr>
        <p:spPr>
          <a:xfrm>
            <a:off x="623888" y="3442097"/>
            <a:ext cx="7886700" cy="11250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1600"/>
              </a:spcBef>
              <a:spcAft>
                <a:spcPts val="0"/>
              </a:spcAft>
              <a:buClr>
                <a:srgbClr val="888888"/>
              </a:buClr>
              <a:buSzPts val="1500"/>
              <a:buNone/>
              <a:defRPr sz="1500">
                <a:solidFill>
                  <a:srgbClr val="888888"/>
                </a:solidFill>
              </a:defRPr>
            </a:lvl2pPr>
            <a:lvl3pPr indent="-228600" lvl="2" marL="1371600" rtl="0" algn="l">
              <a:lnSpc>
                <a:spcPct val="90000"/>
              </a:lnSpc>
              <a:spcBef>
                <a:spcPts val="1600"/>
              </a:spcBef>
              <a:spcAft>
                <a:spcPts val="0"/>
              </a:spcAft>
              <a:buClr>
                <a:srgbClr val="888888"/>
              </a:buClr>
              <a:buSzPts val="1400"/>
              <a:buNone/>
              <a:defRPr sz="1400">
                <a:solidFill>
                  <a:srgbClr val="888888"/>
                </a:solidFill>
              </a:defRPr>
            </a:lvl3pPr>
            <a:lvl4pPr indent="-228600" lvl="3" marL="1828800" rtl="0" algn="l">
              <a:lnSpc>
                <a:spcPct val="90000"/>
              </a:lnSpc>
              <a:spcBef>
                <a:spcPts val="1600"/>
              </a:spcBef>
              <a:spcAft>
                <a:spcPts val="0"/>
              </a:spcAft>
              <a:buClr>
                <a:srgbClr val="888888"/>
              </a:buClr>
              <a:buSzPts val="1200"/>
              <a:buNone/>
              <a:defRPr sz="1200">
                <a:solidFill>
                  <a:srgbClr val="888888"/>
                </a:solidFill>
              </a:defRPr>
            </a:lvl4pPr>
            <a:lvl5pPr indent="-228600" lvl="4" marL="2286000" rtl="0" algn="l">
              <a:lnSpc>
                <a:spcPct val="90000"/>
              </a:lnSpc>
              <a:spcBef>
                <a:spcPts val="1600"/>
              </a:spcBef>
              <a:spcAft>
                <a:spcPts val="0"/>
              </a:spcAft>
              <a:buClr>
                <a:srgbClr val="888888"/>
              </a:buClr>
              <a:buSzPts val="1200"/>
              <a:buNone/>
              <a:defRPr sz="1200">
                <a:solidFill>
                  <a:srgbClr val="888888"/>
                </a:solidFill>
              </a:defRPr>
            </a:lvl5pPr>
            <a:lvl6pPr indent="-228600" lvl="5" marL="2743200" rtl="0" algn="l">
              <a:lnSpc>
                <a:spcPct val="90000"/>
              </a:lnSpc>
              <a:spcBef>
                <a:spcPts val="1600"/>
              </a:spcBef>
              <a:spcAft>
                <a:spcPts val="0"/>
              </a:spcAft>
              <a:buClr>
                <a:srgbClr val="888888"/>
              </a:buClr>
              <a:buSzPts val="1200"/>
              <a:buNone/>
              <a:defRPr sz="1200">
                <a:solidFill>
                  <a:srgbClr val="888888"/>
                </a:solidFill>
              </a:defRPr>
            </a:lvl6pPr>
            <a:lvl7pPr indent="-228600" lvl="6" marL="3200400" rtl="0" algn="l">
              <a:lnSpc>
                <a:spcPct val="90000"/>
              </a:lnSpc>
              <a:spcBef>
                <a:spcPts val="1600"/>
              </a:spcBef>
              <a:spcAft>
                <a:spcPts val="0"/>
              </a:spcAft>
              <a:buClr>
                <a:srgbClr val="888888"/>
              </a:buClr>
              <a:buSzPts val="1200"/>
              <a:buNone/>
              <a:defRPr sz="1200">
                <a:solidFill>
                  <a:srgbClr val="888888"/>
                </a:solidFill>
              </a:defRPr>
            </a:lvl7pPr>
            <a:lvl8pPr indent="-228600" lvl="7" marL="3657600" rtl="0" algn="l">
              <a:lnSpc>
                <a:spcPct val="90000"/>
              </a:lnSpc>
              <a:spcBef>
                <a:spcPts val="1600"/>
              </a:spcBef>
              <a:spcAft>
                <a:spcPts val="0"/>
              </a:spcAft>
              <a:buClr>
                <a:srgbClr val="888888"/>
              </a:buClr>
              <a:buSzPts val="1200"/>
              <a:buNone/>
              <a:defRPr sz="1200">
                <a:solidFill>
                  <a:srgbClr val="888888"/>
                </a:solidFill>
              </a:defRPr>
            </a:lvl8pPr>
            <a:lvl9pPr indent="-228600" lvl="8" marL="4114800" rtl="0" algn="l">
              <a:lnSpc>
                <a:spcPct val="90000"/>
              </a:lnSpc>
              <a:spcBef>
                <a:spcPts val="1600"/>
              </a:spcBef>
              <a:spcAft>
                <a:spcPts val="1600"/>
              </a:spcAft>
              <a:buClr>
                <a:srgbClr val="888888"/>
              </a:buClr>
              <a:buSzPts val="1200"/>
              <a:buNone/>
              <a:defRPr sz="1200">
                <a:solidFill>
                  <a:srgbClr val="888888"/>
                </a:solidFill>
              </a:defRPr>
            </a:lvl9pPr>
          </a:lstStyle>
          <a:p/>
        </p:txBody>
      </p:sp>
      <p:sp>
        <p:nvSpPr>
          <p:cNvPr id="135" name="Google Shape;135;p3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36" name="Google Shape;136;p3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37" name="Google Shape;137;p3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4">
    <p:spTree>
      <p:nvGrpSpPr>
        <p:cNvPr id="138" name="Shape 138"/>
        <p:cNvGrpSpPr/>
        <p:nvPr/>
      </p:nvGrpSpPr>
      <p:grpSpPr>
        <a:xfrm>
          <a:off x="0" y="0"/>
          <a:ext cx="0" cy="0"/>
          <a:chOff x="0" y="0"/>
          <a:chExt cx="0" cy="0"/>
        </a:xfrm>
      </p:grpSpPr>
      <p:sp>
        <p:nvSpPr>
          <p:cNvPr id="139" name="Google Shape;139;p31"/>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40" name="Google Shape;140;p31"/>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1600"/>
              </a:spcBef>
              <a:spcAft>
                <a:spcPts val="0"/>
              </a:spcAft>
              <a:buClr>
                <a:srgbClr val="888888"/>
              </a:buClr>
              <a:buSzPts val="1500"/>
              <a:buNone/>
              <a:defRPr sz="1500">
                <a:solidFill>
                  <a:srgbClr val="888888"/>
                </a:solidFill>
              </a:defRPr>
            </a:lvl2pPr>
            <a:lvl3pPr indent="-228600" lvl="2" marL="1371600" rtl="0" algn="l">
              <a:lnSpc>
                <a:spcPct val="90000"/>
              </a:lnSpc>
              <a:spcBef>
                <a:spcPts val="1600"/>
              </a:spcBef>
              <a:spcAft>
                <a:spcPts val="0"/>
              </a:spcAft>
              <a:buClr>
                <a:srgbClr val="888888"/>
              </a:buClr>
              <a:buSzPts val="1400"/>
              <a:buNone/>
              <a:defRPr sz="1400">
                <a:solidFill>
                  <a:srgbClr val="888888"/>
                </a:solidFill>
              </a:defRPr>
            </a:lvl3pPr>
            <a:lvl4pPr indent="-228600" lvl="3" marL="1828800" rtl="0" algn="l">
              <a:lnSpc>
                <a:spcPct val="90000"/>
              </a:lnSpc>
              <a:spcBef>
                <a:spcPts val="1600"/>
              </a:spcBef>
              <a:spcAft>
                <a:spcPts val="0"/>
              </a:spcAft>
              <a:buClr>
                <a:srgbClr val="888888"/>
              </a:buClr>
              <a:buSzPts val="1200"/>
              <a:buNone/>
              <a:defRPr sz="1200">
                <a:solidFill>
                  <a:srgbClr val="888888"/>
                </a:solidFill>
              </a:defRPr>
            </a:lvl4pPr>
            <a:lvl5pPr indent="-228600" lvl="4" marL="2286000" rtl="0" algn="l">
              <a:lnSpc>
                <a:spcPct val="90000"/>
              </a:lnSpc>
              <a:spcBef>
                <a:spcPts val="1600"/>
              </a:spcBef>
              <a:spcAft>
                <a:spcPts val="0"/>
              </a:spcAft>
              <a:buClr>
                <a:srgbClr val="888888"/>
              </a:buClr>
              <a:buSzPts val="1200"/>
              <a:buNone/>
              <a:defRPr sz="1200">
                <a:solidFill>
                  <a:srgbClr val="888888"/>
                </a:solidFill>
              </a:defRPr>
            </a:lvl5pPr>
            <a:lvl6pPr indent="-228600" lvl="5" marL="2743200" rtl="0" algn="l">
              <a:lnSpc>
                <a:spcPct val="90000"/>
              </a:lnSpc>
              <a:spcBef>
                <a:spcPts val="1600"/>
              </a:spcBef>
              <a:spcAft>
                <a:spcPts val="0"/>
              </a:spcAft>
              <a:buClr>
                <a:srgbClr val="888888"/>
              </a:buClr>
              <a:buSzPts val="1200"/>
              <a:buNone/>
              <a:defRPr sz="1200">
                <a:solidFill>
                  <a:srgbClr val="888888"/>
                </a:solidFill>
              </a:defRPr>
            </a:lvl6pPr>
            <a:lvl7pPr indent="-228600" lvl="6" marL="3200400" rtl="0" algn="l">
              <a:lnSpc>
                <a:spcPct val="90000"/>
              </a:lnSpc>
              <a:spcBef>
                <a:spcPts val="1600"/>
              </a:spcBef>
              <a:spcAft>
                <a:spcPts val="0"/>
              </a:spcAft>
              <a:buClr>
                <a:srgbClr val="888888"/>
              </a:buClr>
              <a:buSzPts val="1200"/>
              <a:buNone/>
              <a:defRPr sz="1200">
                <a:solidFill>
                  <a:srgbClr val="888888"/>
                </a:solidFill>
              </a:defRPr>
            </a:lvl7pPr>
            <a:lvl8pPr indent="-228600" lvl="7" marL="3657600" rtl="0" algn="l">
              <a:lnSpc>
                <a:spcPct val="90000"/>
              </a:lnSpc>
              <a:spcBef>
                <a:spcPts val="1600"/>
              </a:spcBef>
              <a:spcAft>
                <a:spcPts val="0"/>
              </a:spcAft>
              <a:buClr>
                <a:srgbClr val="888888"/>
              </a:buClr>
              <a:buSzPts val="1200"/>
              <a:buNone/>
              <a:defRPr sz="1200">
                <a:solidFill>
                  <a:srgbClr val="888888"/>
                </a:solidFill>
              </a:defRPr>
            </a:lvl8pPr>
            <a:lvl9pPr indent="-228600" lvl="8" marL="4114800" rtl="0" algn="l">
              <a:lnSpc>
                <a:spcPct val="90000"/>
              </a:lnSpc>
              <a:spcBef>
                <a:spcPts val="1600"/>
              </a:spcBef>
              <a:spcAft>
                <a:spcPts val="1600"/>
              </a:spcAft>
              <a:buClr>
                <a:srgbClr val="888888"/>
              </a:buClr>
              <a:buSzPts val="1200"/>
              <a:buNone/>
              <a:defRPr sz="1200">
                <a:solidFill>
                  <a:srgbClr val="888888"/>
                </a:solidFill>
              </a:defRPr>
            </a:lvl9pPr>
          </a:lstStyle>
          <a:p/>
        </p:txBody>
      </p:sp>
      <p:sp>
        <p:nvSpPr>
          <p:cNvPr id="141" name="Google Shape;141;p3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42" name="Google Shape;142;p3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43" name="Google Shape;143;p3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SECTION_HEADER_6">
    <p:spTree>
      <p:nvGrpSpPr>
        <p:cNvPr id="144" name="Shape 144"/>
        <p:cNvGrpSpPr/>
        <p:nvPr/>
      </p:nvGrpSpPr>
      <p:grpSpPr>
        <a:xfrm>
          <a:off x="0" y="0"/>
          <a:ext cx="0" cy="0"/>
          <a:chOff x="0" y="0"/>
          <a:chExt cx="0" cy="0"/>
        </a:xfrm>
      </p:grpSpPr>
      <p:sp>
        <p:nvSpPr>
          <p:cNvPr id="145" name="Google Shape;145;p32"/>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46" name="Google Shape;146;p32"/>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1600"/>
              </a:spcBef>
              <a:spcAft>
                <a:spcPts val="0"/>
              </a:spcAft>
              <a:buClr>
                <a:srgbClr val="888888"/>
              </a:buClr>
              <a:buSzPts val="1500"/>
              <a:buNone/>
              <a:defRPr sz="1500">
                <a:solidFill>
                  <a:srgbClr val="888888"/>
                </a:solidFill>
              </a:defRPr>
            </a:lvl2pPr>
            <a:lvl3pPr indent="-228600" lvl="2" marL="1371600" rtl="0" algn="l">
              <a:lnSpc>
                <a:spcPct val="90000"/>
              </a:lnSpc>
              <a:spcBef>
                <a:spcPts val="1600"/>
              </a:spcBef>
              <a:spcAft>
                <a:spcPts val="0"/>
              </a:spcAft>
              <a:buClr>
                <a:srgbClr val="888888"/>
              </a:buClr>
              <a:buSzPts val="1400"/>
              <a:buNone/>
              <a:defRPr sz="1400">
                <a:solidFill>
                  <a:srgbClr val="888888"/>
                </a:solidFill>
              </a:defRPr>
            </a:lvl3pPr>
            <a:lvl4pPr indent="-228600" lvl="3" marL="1828800" rtl="0" algn="l">
              <a:lnSpc>
                <a:spcPct val="90000"/>
              </a:lnSpc>
              <a:spcBef>
                <a:spcPts val="1600"/>
              </a:spcBef>
              <a:spcAft>
                <a:spcPts val="0"/>
              </a:spcAft>
              <a:buClr>
                <a:srgbClr val="888888"/>
              </a:buClr>
              <a:buSzPts val="1200"/>
              <a:buNone/>
              <a:defRPr sz="1200">
                <a:solidFill>
                  <a:srgbClr val="888888"/>
                </a:solidFill>
              </a:defRPr>
            </a:lvl4pPr>
            <a:lvl5pPr indent="-228600" lvl="4" marL="2286000" rtl="0" algn="l">
              <a:lnSpc>
                <a:spcPct val="90000"/>
              </a:lnSpc>
              <a:spcBef>
                <a:spcPts val="1600"/>
              </a:spcBef>
              <a:spcAft>
                <a:spcPts val="0"/>
              </a:spcAft>
              <a:buClr>
                <a:srgbClr val="888888"/>
              </a:buClr>
              <a:buSzPts val="1200"/>
              <a:buNone/>
              <a:defRPr sz="1200">
                <a:solidFill>
                  <a:srgbClr val="888888"/>
                </a:solidFill>
              </a:defRPr>
            </a:lvl5pPr>
            <a:lvl6pPr indent="-228600" lvl="5" marL="2743200" rtl="0" algn="l">
              <a:lnSpc>
                <a:spcPct val="90000"/>
              </a:lnSpc>
              <a:spcBef>
                <a:spcPts val="1600"/>
              </a:spcBef>
              <a:spcAft>
                <a:spcPts val="0"/>
              </a:spcAft>
              <a:buClr>
                <a:srgbClr val="888888"/>
              </a:buClr>
              <a:buSzPts val="1200"/>
              <a:buNone/>
              <a:defRPr sz="1200">
                <a:solidFill>
                  <a:srgbClr val="888888"/>
                </a:solidFill>
              </a:defRPr>
            </a:lvl6pPr>
            <a:lvl7pPr indent="-228600" lvl="6" marL="3200400" rtl="0" algn="l">
              <a:lnSpc>
                <a:spcPct val="90000"/>
              </a:lnSpc>
              <a:spcBef>
                <a:spcPts val="1600"/>
              </a:spcBef>
              <a:spcAft>
                <a:spcPts val="0"/>
              </a:spcAft>
              <a:buClr>
                <a:srgbClr val="888888"/>
              </a:buClr>
              <a:buSzPts val="1200"/>
              <a:buNone/>
              <a:defRPr sz="1200">
                <a:solidFill>
                  <a:srgbClr val="888888"/>
                </a:solidFill>
              </a:defRPr>
            </a:lvl7pPr>
            <a:lvl8pPr indent="-228600" lvl="7" marL="3657600" rtl="0" algn="l">
              <a:lnSpc>
                <a:spcPct val="90000"/>
              </a:lnSpc>
              <a:spcBef>
                <a:spcPts val="1600"/>
              </a:spcBef>
              <a:spcAft>
                <a:spcPts val="0"/>
              </a:spcAft>
              <a:buClr>
                <a:srgbClr val="888888"/>
              </a:buClr>
              <a:buSzPts val="1200"/>
              <a:buNone/>
              <a:defRPr sz="1200">
                <a:solidFill>
                  <a:srgbClr val="888888"/>
                </a:solidFill>
              </a:defRPr>
            </a:lvl8pPr>
            <a:lvl9pPr indent="-228600" lvl="8" marL="4114800" rtl="0" algn="l">
              <a:lnSpc>
                <a:spcPct val="90000"/>
              </a:lnSpc>
              <a:spcBef>
                <a:spcPts val="1600"/>
              </a:spcBef>
              <a:spcAft>
                <a:spcPts val="1600"/>
              </a:spcAft>
              <a:buClr>
                <a:srgbClr val="888888"/>
              </a:buClr>
              <a:buSzPts val="1200"/>
              <a:buNone/>
              <a:defRPr sz="1200">
                <a:solidFill>
                  <a:srgbClr val="888888"/>
                </a:solidFill>
              </a:defRPr>
            </a:lvl9pPr>
          </a:lstStyle>
          <a:p/>
        </p:txBody>
      </p:sp>
      <p:sp>
        <p:nvSpPr>
          <p:cNvPr id="147" name="Google Shape;147;p3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48" name="Google Shape;148;p3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49" name="Google Shape;149;p3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7">
    <p:spTree>
      <p:nvGrpSpPr>
        <p:cNvPr id="150" name="Shape 150"/>
        <p:cNvGrpSpPr/>
        <p:nvPr/>
      </p:nvGrpSpPr>
      <p:grpSpPr>
        <a:xfrm>
          <a:off x="0" y="0"/>
          <a:ext cx="0" cy="0"/>
          <a:chOff x="0" y="0"/>
          <a:chExt cx="0" cy="0"/>
        </a:xfrm>
      </p:grpSpPr>
      <p:sp>
        <p:nvSpPr>
          <p:cNvPr id="151" name="Google Shape;151;p33"/>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52" name="Google Shape;152;p33"/>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1600"/>
              </a:spcBef>
              <a:spcAft>
                <a:spcPts val="0"/>
              </a:spcAft>
              <a:buClr>
                <a:srgbClr val="888888"/>
              </a:buClr>
              <a:buSzPts val="1500"/>
              <a:buNone/>
              <a:defRPr sz="1500">
                <a:solidFill>
                  <a:srgbClr val="888888"/>
                </a:solidFill>
              </a:defRPr>
            </a:lvl2pPr>
            <a:lvl3pPr indent="-228600" lvl="2" marL="1371600" rtl="0" algn="l">
              <a:lnSpc>
                <a:spcPct val="90000"/>
              </a:lnSpc>
              <a:spcBef>
                <a:spcPts val="1600"/>
              </a:spcBef>
              <a:spcAft>
                <a:spcPts val="0"/>
              </a:spcAft>
              <a:buClr>
                <a:srgbClr val="888888"/>
              </a:buClr>
              <a:buSzPts val="1400"/>
              <a:buNone/>
              <a:defRPr sz="1400">
                <a:solidFill>
                  <a:srgbClr val="888888"/>
                </a:solidFill>
              </a:defRPr>
            </a:lvl3pPr>
            <a:lvl4pPr indent="-228600" lvl="3" marL="1828800" rtl="0" algn="l">
              <a:lnSpc>
                <a:spcPct val="90000"/>
              </a:lnSpc>
              <a:spcBef>
                <a:spcPts val="1600"/>
              </a:spcBef>
              <a:spcAft>
                <a:spcPts val="0"/>
              </a:spcAft>
              <a:buClr>
                <a:srgbClr val="888888"/>
              </a:buClr>
              <a:buSzPts val="1200"/>
              <a:buNone/>
              <a:defRPr sz="1200">
                <a:solidFill>
                  <a:srgbClr val="888888"/>
                </a:solidFill>
              </a:defRPr>
            </a:lvl4pPr>
            <a:lvl5pPr indent="-228600" lvl="4" marL="2286000" rtl="0" algn="l">
              <a:lnSpc>
                <a:spcPct val="90000"/>
              </a:lnSpc>
              <a:spcBef>
                <a:spcPts val="1600"/>
              </a:spcBef>
              <a:spcAft>
                <a:spcPts val="0"/>
              </a:spcAft>
              <a:buClr>
                <a:srgbClr val="888888"/>
              </a:buClr>
              <a:buSzPts val="1200"/>
              <a:buNone/>
              <a:defRPr sz="1200">
                <a:solidFill>
                  <a:srgbClr val="888888"/>
                </a:solidFill>
              </a:defRPr>
            </a:lvl5pPr>
            <a:lvl6pPr indent="-228600" lvl="5" marL="2743200" rtl="0" algn="l">
              <a:lnSpc>
                <a:spcPct val="90000"/>
              </a:lnSpc>
              <a:spcBef>
                <a:spcPts val="1600"/>
              </a:spcBef>
              <a:spcAft>
                <a:spcPts val="0"/>
              </a:spcAft>
              <a:buClr>
                <a:srgbClr val="888888"/>
              </a:buClr>
              <a:buSzPts val="1200"/>
              <a:buNone/>
              <a:defRPr sz="1200">
                <a:solidFill>
                  <a:srgbClr val="888888"/>
                </a:solidFill>
              </a:defRPr>
            </a:lvl6pPr>
            <a:lvl7pPr indent="-228600" lvl="6" marL="3200400" rtl="0" algn="l">
              <a:lnSpc>
                <a:spcPct val="90000"/>
              </a:lnSpc>
              <a:spcBef>
                <a:spcPts val="1600"/>
              </a:spcBef>
              <a:spcAft>
                <a:spcPts val="0"/>
              </a:spcAft>
              <a:buClr>
                <a:srgbClr val="888888"/>
              </a:buClr>
              <a:buSzPts val="1200"/>
              <a:buNone/>
              <a:defRPr sz="1200">
                <a:solidFill>
                  <a:srgbClr val="888888"/>
                </a:solidFill>
              </a:defRPr>
            </a:lvl7pPr>
            <a:lvl8pPr indent="-228600" lvl="7" marL="3657600" rtl="0" algn="l">
              <a:lnSpc>
                <a:spcPct val="90000"/>
              </a:lnSpc>
              <a:spcBef>
                <a:spcPts val="1600"/>
              </a:spcBef>
              <a:spcAft>
                <a:spcPts val="0"/>
              </a:spcAft>
              <a:buClr>
                <a:srgbClr val="888888"/>
              </a:buClr>
              <a:buSzPts val="1200"/>
              <a:buNone/>
              <a:defRPr sz="1200">
                <a:solidFill>
                  <a:srgbClr val="888888"/>
                </a:solidFill>
              </a:defRPr>
            </a:lvl8pPr>
            <a:lvl9pPr indent="-228600" lvl="8" marL="4114800" rtl="0" algn="l">
              <a:lnSpc>
                <a:spcPct val="90000"/>
              </a:lnSpc>
              <a:spcBef>
                <a:spcPts val="1600"/>
              </a:spcBef>
              <a:spcAft>
                <a:spcPts val="1600"/>
              </a:spcAft>
              <a:buClr>
                <a:srgbClr val="888888"/>
              </a:buClr>
              <a:buSzPts val="1200"/>
              <a:buNone/>
              <a:defRPr sz="1200">
                <a:solidFill>
                  <a:srgbClr val="888888"/>
                </a:solidFill>
              </a:defRPr>
            </a:lvl9pPr>
          </a:lstStyle>
          <a:p/>
        </p:txBody>
      </p:sp>
      <p:sp>
        <p:nvSpPr>
          <p:cNvPr id="153" name="Google Shape;153;p3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4" name="Google Shape;154;p3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5" name="Google Shape;155;p3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5" Type="http://schemas.openxmlformats.org/officeDocument/2006/relationships/slideLayout" Target="../slideLayouts/slideLayout28.xml"/><Relationship Id="rId14" Type="http://schemas.openxmlformats.org/officeDocument/2006/relationships/slideLayout" Target="../slideLayouts/slideLayout27.xml"/><Relationship Id="rId17" Type="http://schemas.openxmlformats.org/officeDocument/2006/relationships/slideLayout" Target="../slideLayouts/slideLayout30.xml"/><Relationship Id="rId16" Type="http://schemas.openxmlformats.org/officeDocument/2006/relationships/slideLayout" Target="../slideLayouts/slideLayout29.xml"/><Relationship Id="rId5" Type="http://schemas.openxmlformats.org/officeDocument/2006/relationships/slideLayout" Target="../slideLayouts/slideLayout18.xml"/><Relationship Id="rId19" Type="http://schemas.openxmlformats.org/officeDocument/2006/relationships/theme" Target="../theme/theme1.xml"/><Relationship Id="rId6" Type="http://schemas.openxmlformats.org/officeDocument/2006/relationships/slideLayout" Target="../slideLayouts/slideLayout19.xml"/><Relationship Id="rId18" Type="http://schemas.openxmlformats.org/officeDocument/2006/relationships/slideLayout" Target="../slideLayouts/slideLayout31.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coral">
    <p:bg>
      <p:bgPr>
        <a:solidFill>
          <a:schemeClr val="lt1"/>
        </a:solidFill>
      </p:bgPr>
    </p:bg>
    <p:spTree>
      <p:nvGrpSpPr>
        <p:cNvPr id="62" name="Shape 62"/>
        <p:cNvGrpSpPr/>
        <p:nvPr/>
      </p:nvGrpSpPr>
      <p:grpSpPr>
        <a:xfrm>
          <a:off x="0" y="0"/>
          <a:ext cx="0" cy="0"/>
          <a:chOff x="0" y="0"/>
          <a:chExt cx="0" cy="0"/>
        </a:xfrm>
      </p:grpSpPr>
      <p:sp>
        <p:nvSpPr>
          <p:cNvPr id="63" name="Google Shape;63;p15"/>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64" name="Google Shape;64;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sz="1400">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sz="1400">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sz="1400">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sz="1400">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sz="1400">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sz="1400">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sz="1400">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sz="1400">
                <a:solidFill>
                  <a:schemeClr val="dk2"/>
                </a:solidFill>
                <a:latin typeface="Lato"/>
                <a:ea typeface="Lato"/>
                <a:cs typeface="Lato"/>
                <a:sym typeface="Lato"/>
              </a:defRPr>
            </a:lvl9pPr>
          </a:lstStyle>
          <a:p/>
        </p:txBody>
      </p:sp>
      <p:sp>
        <p:nvSpPr>
          <p:cNvPr id="65" name="Google Shape;65;p1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10.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13.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51.png"/><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image" Target="../media/image19.png"/><Relationship Id="rId4" Type="http://schemas.openxmlformats.org/officeDocument/2006/relationships/image" Target="../media/image39.png"/><Relationship Id="rId5"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23.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image" Target="../media/image17.pn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image" Target="../media/image24.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Relationship Id="rId3"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 Id="rId3" Type="http://schemas.openxmlformats.org/officeDocument/2006/relationships/image" Target="../media/image32.png"/><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3.xml"/><Relationship Id="rId3"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5.xml"/><Relationship Id="rId3" Type="http://schemas.openxmlformats.org/officeDocument/2006/relationships/image" Target="../media/image3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6.xml"/><Relationship Id="rId3" Type="http://schemas.openxmlformats.org/officeDocument/2006/relationships/image" Target="../media/image40.png"/><Relationship Id="rId4" Type="http://schemas.openxmlformats.org/officeDocument/2006/relationships/image" Target="../media/image38.png"/><Relationship Id="rId5" Type="http://schemas.openxmlformats.org/officeDocument/2006/relationships/image" Target="../media/image36.png"/><Relationship Id="rId6" Type="http://schemas.openxmlformats.org/officeDocument/2006/relationships/image" Target="../media/image33.png"/><Relationship Id="rId7"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7.xml"/><Relationship Id="rId3" Type="http://schemas.openxmlformats.org/officeDocument/2006/relationships/image" Target="../media/image45.png"/><Relationship Id="rId4" Type="http://schemas.openxmlformats.org/officeDocument/2006/relationships/image" Target="../media/image41.png"/><Relationship Id="rId5" Type="http://schemas.openxmlformats.org/officeDocument/2006/relationships/image" Target="../media/image46.png"/><Relationship Id="rId6" Type="http://schemas.openxmlformats.org/officeDocument/2006/relationships/image" Target="../media/image43.png"/><Relationship Id="rId7" Type="http://schemas.openxmlformats.org/officeDocument/2006/relationships/image" Target="../media/image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8.xml"/><Relationship Id="rId3" Type="http://schemas.openxmlformats.org/officeDocument/2006/relationships/image" Target="../media/image44.png"/><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9.xml"/><Relationship Id="rId3" Type="http://schemas.openxmlformats.org/officeDocument/2006/relationships/image" Target="../media/image80.png"/><Relationship Id="rId4" Type="http://schemas.openxmlformats.org/officeDocument/2006/relationships/image" Target="../media/image55.png"/><Relationship Id="rId5" Type="http://schemas.openxmlformats.org/officeDocument/2006/relationships/image" Target="../media/image50.png"/><Relationship Id="rId6"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0.xml"/><Relationship Id="rId3" Type="http://schemas.openxmlformats.org/officeDocument/2006/relationships/image" Target="../media/image53.png"/><Relationship Id="rId4" Type="http://schemas.openxmlformats.org/officeDocument/2006/relationships/image" Target="../media/image56.png"/><Relationship Id="rId5" Type="http://schemas.openxmlformats.org/officeDocument/2006/relationships/image" Target="../media/image8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1.xml"/><Relationship Id="rId3" Type="http://schemas.openxmlformats.org/officeDocument/2006/relationships/image" Target="../media/image49.png"/><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2.xml"/><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65.png"/><Relationship Id="rId6" Type="http://schemas.openxmlformats.org/officeDocument/2006/relationships/image" Target="../media/image5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3.xml"/><Relationship Id="rId3" Type="http://schemas.openxmlformats.org/officeDocument/2006/relationships/image" Target="../media/image63.png"/><Relationship Id="rId4" Type="http://schemas.openxmlformats.org/officeDocument/2006/relationships/image" Target="../media/image62.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4.xml"/><Relationship Id="rId3" Type="http://schemas.openxmlformats.org/officeDocument/2006/relationships/image" Target="../media/image67.png"/><Relationship Id="rId4" Type="http://schemas.openxmlformats.org/officeDocument/2006/relationships/image" Target="../media/image66.png"/><Relationship Id="rId5" Type="http://schemas.openxmlformats.org/officeDocument/2006/relationships/image" Target="../media/image9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5.xml"/><Relationship Id="rId3" Type="http://schemas.openxmlformats.org/officeDocument/2006/relationships/image" Target="../media/image6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6.xml"/><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2.png"/><Relationship Id="rId6" Type="http://schemas.openxmlformats.org/officeDocument/2006/relationships/image" Target="../media/image7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8.xml"/><Relationship Id="rId3" Type="http://schemas.openxmlformats.org/officeDocument/2006/relationships/image" Target="../media/image71.png"/><Relationship Id="rId4" Type="http://schemas.openxmlformats.org/officeDocument/2006/relationships/image" Target="../media/image7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9.xml"/><Relationship Id="rId3" Type="http://schemas.openxmlformats.org/officeDocument/2006/relationships/image" Target="../media/image8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0.xml"/><Relationship Id="rId3" Type="http://schemas.openxmlformats.org/officeDocument/2006/relationships/image" Target="../media/image7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1.xml"/><Relationship Id="rId3" Type="http://schemas.openxmlformats.org/officeDocument/2006/relationships/image" Target="../media/image77.png"/><Relationship Id="rId4" Type="http://schemas.openxmlformats.org/officeDocument/2006/relationships/image" Target="../media/image85.png"/><Relationship Id="rId5" Type="http://schemas.openxmlformats.org/officeDocument/2006/relationships/image" Target="../media/image83.png"/><Relationship Id="rId6" Type="http://schemas.openxmlformats.org/officeDocument/2006/relationships/image" Target="../media/image76.png"/><Relationship Id="rId7" Type="http://schemas.openxmlformats.org/officeDocument/2006/relationships/image" Target="../media/image7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3.xml"/><Relationship Id="rId3" Type="http://schemas.openxmlformats.org/officeDocument/2006/relationships/image" Target="../media/image7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4.xml"/><Relationship Id="rId3" Type="http://schemas.openxmlformats.org/officeDocument/2006/relationships/image" Target="../media/image8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5.xml"/><Relationship Id="rId3" Type="http://schemas.openxmlformats.org/officeDocument/2006/relationships/image" Target="../media/image87.png"/><Relationship Id="rId4" Type="http://schemas.openxmlformats.org/officeDocument/2006/relationships/image" Target="../media/image86.png"/><Relationship Id="rId5" Type="http://schemas.openxmlformats.org/officeDocument/2006/relationships/image" Target="../media/image8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6.xml"/><Relationship Id="rId3" Type="http://schemas.openxmlformats.org/officeDocument/2006/relationships/image" Target="../media/image10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7.xml"/><Relationship Id="rId3" Type="http://schemas.openxmlformats.org/officeDocument/2006/relationships/image" Target="../media/image89.png"/><Relationship Id="rId4" Type="http://schemas.openxmlformats.org/officeDocument/2006/relationships/image" Target="../media/image97.png"/><Relationship Id="rId5" Type="http://schemas.openxmlformats.org/officeDocument/2006/relationships/image" Target="../media/image90.png"/><Relationship Id="rId6" Type="http://schemas.openxmlformats.org/officeDocument/2006/relationships/image" Target="../media/image94.png"/><Relationship Id="rId7" Type="http://schemas.openxmlformats.org/officeDocument/2006/relationships/image" Target="../media/image9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8.xml"/><Relationship Id="rId3" Type="http://schemas.openxmlformats.org/officeDocument/2006/relationships/image" Target="../media/image95.png"/><Relationship Id="rId4" Type="http://schemas.openxmlformats.org/officeDocument/2006/relationships/image" Target="../media/image99.png"/><Relationship Id="rId5" Type="http://schemas.openxmlformats.org/officeDocument/2006/relationships/image" Target="../media/image98.png"/><Relationship Id="rId6" Type="http://schemas.openxmlformats.org/officeDocument/2006/relationships/image" Target="../media/image9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0.xml"/><Relationship Id="rId3" Type="http://schemas.openxmlformats.org/officeDocument/2006/relationships/image" Target="../media/image93.png"/><Relationship Id="rId4" Type="http://schemas.openxmlformats.org/officeDocument/2006/relationships/image" Target="../media/image106.png"/><Relationship Id="rId5" Type="http://schemas.openxmlformats.org/officeDocument/2006/relationships/image" Target="../media/image10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1.xml"/><Relationship Id="rId3" Type="http://schemas.openxmlformats.org/officeDocument/2006/relationships/image" Target="../media/image10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2.xml"/><Relationship Id="rId3" Type="http://schemas.openxmlformats.org/officeDocument/2006/relationships/image" Target="../media/image105.png"/><Relationship Id="rId4" Type="http://schemas.openxmlformats.org/officeDocument/2006/relationships/image" Target="../media/image102.png"/><Relationship Id="rId5" Type="http://schemas.openxmlformats.org/officeDocument/2006/relationships/image" Target="../media/image103.png"/><Relationship Id="rId6" Type="http://schemas.openxmlformats.org/officeDocument/2006/relationships/image" Target="../media/image112.png"/><Relationship Id="rId7" Type="http://schemas.openxmlformats.org/officeDocument/2006/relationships/image" Target="../media/image107.png"/><Relationship Id="rId8" Type="http://schemas.openxmlformats.org/officeDocument/2006/relationships/image" Target="../media/image10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3.xml"/><Relationship Id="rId3" Type="http://schemas.openxmlformats.org/officeDocument/2006/relationships/image" Target="../media/image113.png"/><Relationship Id="rId4" Type="http://schemas.openxmlformats.org/officeDocument/2006/relationships/image" Target="../media/image109.png"/><Relationship Id="rId5" Type="http://schemas.openxmlformats.org/officeDocument/2006/relationships/image" Target="../media/image111.png"/><Relationship Id="rId6" Type="http://schemas.openxmlformats.org/officeDocument/2006/relationships/image" Target="../media/image1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 Id="rId3"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SEIS 631</a:t>
            </a:r>
            <a:endParaRPr/>
          </a:p>
        </p:txBody>
      </p:sp>
      <p:sp>
        <p:nvSpPr>
          <p:cNvPr id="161" name="Google Shape;161;p34"/>
          <p:cNvSpPr txBox="1"/>
          <p:nvPr>
            <p:ph idx="1" type="subTitle"/>
          </p:nvPr>
        </p:nvSpPr>
        <p:spPr>
          <a:xfrm>
            <a:off x="311700" y="2797175"/>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43"/>
          <p:cNvSpPr txBox="1"/>
          <p:nvPr>
            <p:ph type="title"/>
          </p:nvPr>
        </p:nvSpPr>
        <p:spPr>
          <a:xfrm>
            <a:off x="509550" y="1423875"/>
            <a:ext cx="8124900" cy="179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Hypothesis Testing with Numeric Data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4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Sample z-test Example</a:t>
            </a:r>
            <a:endParaRPr/>
          </a:p>
        </p:txBody>
      </p:sp>
      <p:sp>
        <p:nvSpPr>
          <p:cNvPr id="224" name="Google Shape;224;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Boys of a certain age are known to have a mean weight of μ = 85 pounds. A complaint is made that the boys living in a municipal children's home are underfed. As one bit of evidence, n = 25 boys (of the same age) are weighed and found to have a mean weight of x = 80.94 pounds. It is known that the population standard deviation σ is 11.6 pounds (the atypical part of this example!).  Based on the available data, what should be concluded concerning the complaint?</a:t>
            </a:r>
            <a:endParaRPr/>
          </a:p>
        </p:txBody>
      </p:sp>
      <p:cxnSp>
        <p:nvCxnSpPr>
          <p:cNvPr id="225" name="Google Shape;225;p44"/>
          <p:cNvCxnSpPr/>
          <p:nvPr/>
        </p:nvCxnSpPr>
        <p:spPr>
          <a:xfrm>
            <a:off x="2115706" y="2234006"/>
            <a:ext cx="163800" cy="1200"/>
          </a:xfrm>
          <a:prstGeom prst="straightConnector1">
            <a:avLst/>
          </a:prstGeom>
          <a:noFill/>
          <a:ln cap="flat" cmpd="sng" w="28575">
            <a:solidFill>
              <a:srgbClr val="666666"/>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sample z-test Example</a:t>
            </a:r>
            <a:endParaRPr/>
          </a:p>
        </p:txBody>
      </p:sp>
      <p:sp>
        <p:nvSpPr>
          <p:cNvPr id="231" name="Google Shape;231;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What question are we trying to answer?	</a:t>
            </a:r>
            <a:endParaRPr/>
          </a:p>
          <a:p>
            <a:pPr indent="-317500" lvl="1" marL="914400" rtl="0" algn="l">
              <a:spcBef>
                <a:spcPts val="0"/>
              </a:spcBef>
              <a:spcAft>
                <a:spcPts val="0"/>
              </a:spcAft>
              <a:buSzPts val="1400"/>
              <a:buChar char="○"/>
            </a:pPr>
            <a:r>
              <a:rPr lang="en"/>
              <a:t>Are the boys sufficiently underweight to convince us they are being underfed?</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rPr lang="en"/>
              <a:t>What are the Null and Alternative Hypothesis?</a:t>
            </a:r>
            <a:endParaRPr/>
          </a:p>
          <a:p>
            <a:pPr indent="0" lvl="0" marL="914400" rtl="0" algn="l">
              <a:spcBef>
                <a:spcPts val="1600"/>
              </a:spcBef>
              <a:spcAft>
                <a:spcPts val="0"/>
              </a:spcAft>
              <a:buNone/>
            </a:pPr>
            <a:r>
              <a:t/>
            </a:r>
            <a:endParaRPr/>
          </a:p>
          <a:p>
            <a:pPr indent="0" lvl="0" marL="914400" rtl="0" algn="l">
              <a:spcBef>
                <a:spcPts val="1600"/>
              </a:spcBef>
              <a:spcAft>
                <a:spcPts val="0"/>
              </a:spcAft>
              <a:buNone/>
            </a:pPr>
            <a:r>
              <a:t/>
            </a:r>
            <a:endParaRPr/>
          </a:p>
          <a:p>
            <a:pPr indent="0" lvl="0" marL="457200" rtl="0" algn="l">
              <a:spcBef>
                <a:spcPts val="1600"/>
              </a:spcBef>
              <a:spcAft>
                <a:spcPts val="1600"/>
              </a:spcAft>
              <a:buNone/>
            </a:pPr>
            <a:r>
              <a:t/>
            </a:r>
            <a:endParaRPr/>
          </a:p>
        </p:txBody>
      </p:sp>
      <p:pic>
        <p:nvPicPr>
          <p:cNvPr descr="H_0:\mu_{mc}=\mu_{population} \text{ or } \mu_{mc}= 85" id="232" name="Google Shape;232;p45" title="MathEquation,#000000"/>
          <p:cNvPicPr preferRelativeResize="0"/>
          <p:nvPr/>
        </p:nvPicPr>
        <p:blipFill>
          <a:blip r:embed="rId3">
            <a:alphaModFix/>
          </a:blip>
          <a:stretch>
            <a:fillRect/>
          </a:stretch>
        </p:blipFill>
        <p:spPr>
          <a:xfrm>
            <a:off x="1295400" y="2926575"/>
            <a:ext cx="3164000" cy="276850"/>
          </a:xfrm>
          <a:prstGeom prst="rect">
            <a:avLst/>
          </a:prstGeom>
          <a:noFill/>
          <a:ln>
            <a:noFill/>
          </a:ln>
        </p:spPr>
      </p:pic>
      <p:pic>
        <p:nvPicPr>
          <p:cNvPr descr="H_a:\mu_{mc}&lt;\mu_{population} \text{ or } \mu_{mc}&lt; 85" id="233" name="Google Shape;233;p45" title="MathEquation,#000000"/>
          <p:cNvPicPr preferRelativeResize="0"/>
          <p:nvPr/>
        </p:nvPicPr>
        <p:blipFill>
          <a:blip r:embed="rId4">
            <a:alphaModFix/>
          </a:blip>
          <a:stretch>
            <a:fillRect/>
          </a:stretch>
        </p:blipFill>
        <p:spPr>
          <a:xfrm>
            <a:off x="1295400" y="3305175"/>
            <a:ext cx="3164004" cy="276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xEl>
                                              <p:pRg end="0" st="0"/>
                                            </p:txEl>
                                          </p:spTgt>
                                        </p:tgtEl>
                                        <p:attrNameLst>
                                          <p:attrName>style.visibility</p:attrName>
                                        </p:attrNameLst>
                                      </p:cBhvr>
                                      <p:to>
                                        <p:strVal val="visible"/>
                                      </p:to>
                                    </p:set>
                                    <p:animEffect filter="fade" transition="in">
                                      <p:cBhvr>
                                        <p:cTn dur="1000"/>
                                        <p:tgtEl>
                                          <p:spTgt spid="23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xEl>
                                              <p:pRg end="1" st="1"/>
                                            </p:txEl>
                                          </p:spTgt>
                                        </p:tgtEl>
                                        <p:attrNameLst>
                                          <p:attrName>style.visibility</p:attrName>
                                        </p:attrNameLst>
                                      </p:cBhvr>
                                      <p:to>
                                        <p:strVal val="visible"/>
                                      </p:to>
                                    </p:set>
                                    <p:animEffect filter="fade" transition="in">
                                      <p:cBhvr>
                                        <p:cTn dur="1000"/>
                                        <p:tgtEl>
                                          <p:spTgt spid="23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xEl>
                                              <p:pRg end="2" st="2"/>
                                            </p:txEl>
                                          </p:spTgt>
                                        </p:tgtEl>
                                        <p:attrNameLst>
                                          <p:attrName>style.visibility</p:attrName>
                                        </p:attrNameLst>
                                      </p:cBhvr>
                                      <p:to>
                                        <p:strVal val="visible"/>
                                      </p:to>
                                    </p:set>
                                    <p:animEffect filter="fade" transition="in">
                                      <p:cBhvr>
                                        <p:cTn dur="1000"/>
                                        <p:tgtEl>
                                          <p:spTgt spid="23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xEl>
                                              <p:pRg end="3" st="3"/>
                                            </p:txEl>
                                          </p:spTgt>
                                        </p:tgtEl>
                                        <p:attrNameLst>
                                          <p:attrName>style.visibility</p:attrName>
                                        </p:attrNameLst>
                                      </p:cBhvr>
                                      <p:to>
                                        <p:strVal val="visible"/>
                                      </p:to>
                                    </p:set>
                                    <p:animEffect filter="fade" transition="in">
                                      <p:cBhvr>
                                        <p:cTn dur="1000"/>
                                        <p:tgtEl>
                                          <p:spTgt spid="23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xEl>
                                              <p:pRg end="4" st="4"/>
                                            </p:txEl>
                                          </p:spTgt>
                                        </p:tgtEl>
                                        <p:attrNameLst>
                                          <p:attrName>style.visibility</p:attrName>
                                        </p:attrNameLst>
                                      </p:cBhvr>
                                      <p:to>
                                        <p:strVal val="visible"/>
                                      </p:to>
                                    </p:set>
                                    <p:animEffect filter="fade" transition="in">
                                      <p:cBhvr>
                                        <p:cTn dur="1000"/>
                                        <p:tgtEl>
                                          <p:spTgt spid="23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xEl>
                                              <p:pRg end="5" st="5"/>
                                            </p:txEl>
                                          </p:spTgt>
                                        </p:tgtEl>
                                        <p:attrNameLst>
                                          <p:attrName>style.visibility</p:attrName>
                                        </p:attrNameLst>
                                      </p:cBhvr>
                                      <p:to>
                                        <p:strVal val="visible"/>
                                      </p:to>
                                    </p:set>
                                    <p:animEffect filter="fade" transition="in">
                                      <p:cBhvr>
                                        <p:cTn dur="1000"/>
                                        <p:tgtEl>
                                          <p:spTgt spid="23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xEl>
                                              <p:pRg end="6" st="6"/>
                                            </p:txEl>
                                          </p:spTgt>
                                        </p:tgtEl>
                                        <p:attrNameLst>
                                          <p:attrName>style.visibility</p:attrName>
                                        </p:attrNameLst>
                                      </p:cBhvr>
                                      <p:to>
                                        <p:strVal val="visible"/>
                                      </p:to>
                                    </p:set>
                                    <p:animEffect filter="fade" transition="in">
                                      <p:cBhvr>
                                        <p:cTn dur="1000"/>
                                        <p:tgtEl>
                                          <p:spTgt spid="23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46"/>
          <p:cNvPicPr preferRelativeResize="0"/>
          <p:nvPr/>
        </p:nvPicPr>
        <p:blipFill>
          <a:blip r:embed="rId3">
            <a:alphaModFix/>
          </a:blip>
          <a:stretch>
            <a:fillRect/>
          </a:stretch>
        </p:blipFill>
        <p:spPr>
          <a:xfrm>
            <a:off x="5174146" y="2886075"/>
            <a:ext cx="3903179" cy="2143125"/>
          </a:xfrm>
          <a:prstGeom prst="rect">
            <a:avLst/>
          </a:prstGeom>
          <a:noFill/>
          <a:ln>
            <a:noFill/>
          </a:ln>
        </p:spPr>
      </p:pic>
      <p:sp>
        <p:nvSpPr>
          <p:cNvPr id="239" name="Google Shape;239;p4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sample z-test Example</a:t>
            </a:r>
            <a:endParaRPr/>
          </a:p>
        </p:txBody>
      </p:sp>
      <p:sp>
        <p:nvSpPr>
          <p:cNvPr id="240" name="Google Shape;240;p46"/>
          <p:cNvSpPr txBox="1"/>
          <p:nvPr>
            <p:ph idx="1" type="body"/>
          </p:nvPr>
        </p:nvSpPr>
        <p:spPr>
          <a:xfrm>
            <a:off x="311700" y="1152475"/>
            <a:ext cx="8520600" cy="4072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What test?</a:t>
            </a:r>
            <a:endParaRPr/>
          </a:p>
          <a:p>
            <a:pPr indent="-317500" lvl="1" marL="914400" rtl="0" algn="l">
              <a:spcBef>
                <a:spcPts val="0"/>
              </a:spcBef>
              <a:spcAft>
                <a:spcPts val="0"/>
              </a:spcAft>
              <a:buSzPts val="1400"/>
              <a:buChar char="○"/>
            </a:pPr>
            <a:r>
              <a:rPr lang="en"/>
              <a:t>We are comparing two means (μ</a:t>
            </a:r>
            <a:r>
              <a:rPr baseline="-25000" lang="en"/>
              <a:t>mc</a:t>
            </a:r>
            <a:r>
              <a:rPr lang="en"/>
              <a:t> and μ</a:t>
            </a:r>
            <a:r>
              <a:rPr baseline="-25000" lang="en"/>
              <a:t>population</a:t>
            </a:r>
            <a:r>
              <a:rPr lang="en"/>
              <a:t>) </a:t>
            </a:r>
            <a:endParaRPr/>
          </a:p>
          <a:p>
            <a:pPr indent="-317500" lvl="1" marL="914400" rtl="0" algn="l">
              <a:spcBef>
                <a:spcPts val="0"/>
              </a:spcBef>
              <a:spcAft>
                <a:spcPts val="0"/>
              </a:spcAft>
              <a:buSzPts val="1400"/>
              <a:buChar char="○"/>
            </a:pPr>
            <a:r>
              <a:rPr lang="en"/>
              <a:t>We know the population standard deviation</a:t>
            </a:r>
            <a:endParaRPr/>
          </a:p>
          <a:p>
            <a:pPr indent="-317500" lvl="1" marL="914400" rtl="0" algn="l">
              <a:spcBef>
                <a:spcPts val="0"/>
              </a:spcBef>
              <a:spcAft>
                <a:spcPts val="0"/>
              </a:spcAft>
              <a:buSzPts val="1400"/>
              <a:buChar char="○"/>
            </a:pPr>
            <a:r>
              <a:rPr lang="en"/>
              <a:t>→ Z-test</a:t>
            </a:r>
            <a:endParaRPr/>
          </a:p>
          <a:p>
            <a:pPr indent="-342900" lvl="0" marL="457200" rtl="0" algn="l">
              <a:spcBef>
                <a:spcPts val="0"/>
              </a:spcBef>
              <a:spcAft>
                <a:spcPts val="0"/>
              </a:spcAft>
              <a:buSzPts val="1800"/>
              <a:buChar char="●"/>
            </a:pPr>
            <a:r>
              <a:rPr lang="en"/>
              <a:t>Calculate the test statistic</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pic>
        <p:nvPicPr>
          <p:cNvPr descr="Z = \frac{\bar{x}_{mc}-\mu_{population}}{SE}=\frac{80.94-85}{11.6/\sqrt{25}}=-1.75" id="241" name="Google Shape;241;p46" title="MathEquation,#000000"/>
          <p:cNvPicPr preferRelativeResize="0"/>
          <p:nvPr/>
        </p:nvPicPr>
        <p:blipFill>
          <a:blip r:embed="rId4">
            <a:alphaModFix/>
          </a:blip>
          <a:stretch>
            <a:fillRect/>
          </a:stretch>
        </p:blipFill>
        <p:spPr>
          <a:xfrm>
            <a:off x="1195169" y="2743200"/>
            <a:ext cx="4535714" cy="635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xEl>
                                              <p:pRg end="0" st="0"/>
                                            </p:txEl>
                                          </p:spTgt>
                                        </p:tgtEl>
                                        <p:attrNameLst>
                                          <p:attrName>style.visibility</p:attrName>
                                        </p:attrNameLst>
                                      </p:cBhvr>
                                      <p:to>
                                        <p:strVal val="visible"/>
                                      </p:to>
                                    </p:set>
                                    <p:animEffect filter="fade" transition="in">
                                      <p:cBhvr>
                                        <p:cTn dur="1000"/>
                                        <p:tgtEl>
                                          <p:spTgt spid="24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xEl>
                                              <p:pRg end="1" st="1"/>
                                            </p:txEl>
                                          </p:spTgt>
                                        </p:tgtEl>
                                        <p:attrNameLst>
                                          <p:attrName>style.visibility</p:attrName>
                                        </p:attrNameLst>
                                      </p:cBhvr>
                                      <p:to>
                                        <p:strVal val="visible"/>
                                      </p:to>
                                    </p:set>
                                    <p:animEffect filter="fade" transition="in">
                                      <p:cBhvr>
                                        <p:cTn dur="1000"/>
                                        <p:tgtEl>
                                          <p:spTgt spid="24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xEl>
                                              <p:pRg end="2" st="2"/>
                                            </p:txEl>
                                          </p:spTgt>
                                        </p:tgtEl>
                                        <p:attrNameLst>
                                          <p:attrName>style.visibility</p:attrName>
                                        </p:attrNameLst>
                                      </p:cBhvr>
                                      <p:to>
                                        <p:strVal val="visible"/>
                                      </p:to>
                                    </p:set>
                                    <p:animEffect filter="fade" transition="in">
                                      <p:cBhvr>
                                        <p:cTn dur="1000"/>
                                        <p:tgtEl>
                                          <p:spTgt spid="24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xEl>
                                              <p:pRg end="3" st="3"/>
                                            </p:txEl>
                                          </p:spTgt>
                                        </p:tgtEl>
                                        <p:attrNameLst>
                                          <p:attrName>style.visibility</p:attrName>
                                        </p:attrNameLst>
                                      </p:cBhvr>
                                      <p:to>
                                        <p:strVal val="visible"/>
                                      </p:to>
                                    </p:set>
                                    <p:animEffect filter="fade" transition="in">
                                      <p:cBhvr>
                                        <p:cTn dur="1000"/>
                                        <p:tgtEl>
                                          <p:spTgt spid="24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xEl>
                                              <p:pRg end="4" st="4"/>
                                            </p:txEl>
                                          </p:spTgt>
                                        </p:tgtEl>
                                        <p:attrNameLst>
                                          <p:attrName>style.visibility</p:attrName>
                                        </p:attrNameLst>
                                      </p:cBhvr>
                                      <p:to>
                                        <p:strVal val="visible"/>
                                      </p:to>
                                    </p:set>
                                    <p:animEffect filter="fade" transition="in">
                                      <p:cBhvr>
                                        <p:cTn dur="1000"/>
                                        <p:tgtEl>
                                          <p:spTgt spid="24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xEl>
                                              <p:pRg end="5" st="5"/>
                                            </p:txEl>
                                          </p:spTgt>
                                        </p:tgtEl>
                                        <p:attrNameLst>
                                          <p:attrName>style.visibility</p:attrName>
                                        </p:attrNameLst>
                                      </p:cBhvr>
                                      <p:to>
                                        <p:strVal val="visible"/>
                                      </p:to>
                                    </p:set>
                                    <p:animEffect filter="fade" transition="in">
                                      <p:cBhvr>
                                        <p:cTn dur="1000"/>
                                        <p:tgtEl>
                                          <p:spTgt spid="24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xEl>
                                              <p:pRg end="6" st="6"/>
                                            </p:txEl>
                                          </p:spTgt>
                                        </p:tgtEl>
                                        <p:attrNameLst>
                                          <p:attrName>style.visibility</p:attrName>
                                        </p:attrNameLst>
                                      </p:cBhvr>
                                      <p:to>
                                        <p:strVal val="visible"/>
                                      </p:to>
                                    </p:set>
                                    <p:animEffect filter="fade" transition="in">
                                      <p:cBhvr>
                                        <p:cTn dur="1000"/>
                                        <p:tgtEl>
                                          <p:spTgt spid="24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xEl>
                                              <p:pRg end="7" st="7"/>
                                            </p:txEl>
                                          </p:spTgt>
                                        </p:tgtEl>
                                        <p:attrNameLst>
                                          <p:attrName>style.visibility</p:attrName>
                                        </p:attrNameLst>
                                      </p:cBhvr>
                                      <p:to>
                                        <p:strVal val="visible"/>
                                      </p:to>
                                    </p:set>
                                    <p:animEffect filter="fade" transition="in">
                                      <p:cBhvr>
                                        <p:cTn dur="1000"/>
                                        <p:tgtEl>
                                          <p:spTgt spid="24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xEl>
                                              <p:pRg end="8" st="8"/>
                                            </p:txEl>
                                          </p:spTgt>
                                        </p:tgtEl>
                                        <p:attrNameLst>
                                          <p:attrName>style.visibility</p:attrName>
                                        </p:attrNameLst>
                                      </p:cBhvr>
                                      <p:to>
                                        <p:strVal val="visible"/>
                                      </p:to>
                                    </p:set>
                                    <p:animEffect filter="fade" transition="in">
                                      <p:cBhvr>
                                        <p:cTn dur="1000"/>
                                        <p:tgtEl>
                                          <p:spTgt spid="24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xEl>
                                              <p:pRg end="9" st="9"/>
                                            </p:txEl>
                                          </p:spTgt>
                                        </p:tgtEl>
                                        <p:attrNameLst>
                                          <p:attrName>style.visibility</p:attrName>
                                        </p:attrNameLst>
                                      </p:cBhvr>
                                      <p:to>
                                        <p:strVal val="visible"/>
                                      </p:to>
                                    </p:set>
                                    <p:animEffect filter="fade" transition="in">
                                      <p:cBhvr>
                                        <p:cTn dur="1000"/>
                                        <p:tgtEl>
                                          <p:spTgt spid="240">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7"/>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sample z-test Example</a:t>
            </a:r>
            <a:endParaRPr/>
          </a:p>
        </p:txBody>
      </p:sp>
      <p:sp>
        <p:nvSpPr>
          <p:cNvPr id="247" name="Google Shape;247;p47"/>
          <p:cNvSpPr txBox="1"/>
          <p:nvPr>
            <p:ph idx="1" type="body"/>
          </p:nvPr>
        </p:nvSpPr>
        <p:spPr>
          <a:xfrm>
            <a:off x="311700" y="1152475"/>
            <a:ext cx="8520600" cy="4072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Calculate the </a:t>
            </a:r>
            <a:r>
              <a:rPr i="1" lang="en"/>
              <a:t>p</a:t>
            </a:r>
            <a:r>
              <a:rPr lang="en"/>
              <a:t>-value (with R):</a:t>
            </a:r>
            <a:endParaRPr/>
          </a:p>
          <a:p>
            <a:pPr indent="0" lvl="0" marL="457200" rtl="0" algn="l">
              <a:lnSpc>
                <a:spcPct val="100000"/>
              </a:lnSpc>
              <a:spcBef>
                <a:spcPts val="1600"/>
              </a:spcBef>
              <a:spcAft>
                <a:spcPts val="0"/>
              </a:spcAft>
              <a:buNone/>
            </a:pPr>
            <a:r>
              <a:rPr lang="en"/>
              <a:t>&gt; pnorm(-1.75)</a:t>
            </a:r>
            <a:endParaRPr/>
          </a:p>
          <a:p>
            <a:pPr indent="0" lvl="0" marL="457200" rtl="0" algn="l">
              <a:lnSpc>
                <a:spcPct val="100000"/>
              </a:lnSpc>
              <a:spcBef>
                <a:spcPts val="0"/>
              </a:spcBef>
              <a:spcAft>
                <a:spcPts val="0"/>
              </a:spcAft>
              <a:buNone/>
            </a:pPr>
            <a:r>
              <a:rPr lang="en"/>
              <a:t>[1] 0.04005916</a:t>
            </a:r>
            <a:endParaRPr/>
          </a:p>
          <a:p>
            <a:pPr indent="0" lvl="0" marL="457200" rtl="0" algn="l">
              <a:lnSpc>
                <a:spcPct val="100000"/>
              </a:lnSpc>
              <a:spcBef>
                <a:spcPts val="0"/>
              </a:spcBef>
              <a:spcAft>
                <a:spcPts val="0"/>
              </a:spcAft>
              <a:buNone/>
            </a:pPr>
            <a:r>
              <a:t/>
            </a:r>
            <a:endParaRPr/>
          </a:p>
          <a:p>
            <a:pPr indent="0" lvl="0" marL="457200" rtl="0" algn="l">
              <a:lnSpc>
                <a:spcPct val="100000"/>
              </a:lnSpc>
              <a:spcBef>
                <a:spcPts val="0"/>
              </a:spcBef>
              <a:spcAft>
                <a:spcPts val="0"/>
              </a:spcAft>
              <a:buNone/>
            </a:pPr>
            <a:r>
              <a:rPr lang="en"/>
              <a:t>or</a:t>
            </a:r>
            <a:endParaRPr/>
          </a:p>
          <a:p>
            <a:pPr indent="0" lvl="0" marL="457200" rtl="0" algn="l">
              <a:lnSpc>
                <a:spcPct val="100000"/>
              </a:lnSpc>
              <a:spcBef>
                <a:spcPts val="0"/>
              </a:spcBef>
              <a:spcAft>
                <a:spcPts val="0"/>
              </a:spcAft>
              <a:buNone/>
            </a:pPr>
            <a:r>
              <a:t/>
            </a:r>
            <a:endParaRPr/>
          </a:p>
          <a:p>
            <a:pPr indent="0" lvl="0" marL="457200" rtl="0" algn="l">
              <a:lnSpc>
                <a:spcPct val="100000"/>
              </a:lnSpc>
              <a:spcBef>
                <a:spcPts val="0"/>
              </a:spcBef>
              <a:spcAft>
                <a:spcPts val="0"/>
              </a:spcAft>
              <a:buNone/>
            </a:pPr>
            <a:r>
              <a:rPr lang="en"/>
              <a:t>&gt; pnorm(80.94,85,11.6/sqrt(25))</a:t>
            </a:r>
            <a:endParaRPr/>
          </a:p>
          <a:p>
            <a:pPr indent="0" lvl="0" marL="457200" rtl="0" algn="l">
              <a:lnSpc>
                <a:spcPct val="100000"/>
              </a:lnSpc>
              <a:spcBef>
                <a:spcPts val="0"/>
              </a:spcBef>
              <a:spcAft>
                <a:spcPts val="0"/>
              </a:spcAft>
              <a:buNone/>
            </a:pPr>
            <a:r>
              <a:rPr lang="en"/>
              <a:t>[1] 0.04005916</a:t>
            </a:r>
            <a:endParaRPr/>
          </a:p>
          <a:p>
            <a:pPr indent="0" lvl="0" marL="457200" rtl="0" algn="l">
              <a:lnSpc>
                <a:spcPct val="100000"/>
              </a:lnSpc>
              <a:spcBef>
                <a:spcPts val="0"/>
              </a:spcBef>
              <a:spcAft>
                <a:spcPts val="0"/>
              </a:spcAft>
              <a:buNone/>
            </a:pPr>
            <a:r>
              <a:t/>
            </a:r>
            <a:endParaRPr/>
          </a:p>
          <a:p>
            <a:pPr indent="0" lvl="0" marL="457200" rtl="0" algn="l">
              <a:lnSpc>
                <a:spcPct val="100000"/>
              </a:lnSpc>
              <a:spcBef>
                <a:spcPts val="0"/>
              </a:spcBef>
              <a:spcAft>
                <a:spcPts val="0"/>
              </a:spcAft>
              <a:buNone/>
            </a:pPr>
            <a:r>
              <a:rPr i="1" lang="en"/>
              <a:t>p </a:t>
            </a:r>
            <a:r>
              <a:rPr lang="en"/>
              <a:t>= 0.04</a:t>
            </a:r>
            <a:endParaRPr/>
          </a:p>
          <a:p>
            <a:pPr indent="0" lvl="0" marL="457200" rtl="0" algn="l">
              <a:spcBef>
                <a:spcPts val="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pic>
        <p:nvPicPr>
          <p:cNvPr id="248" name="Google Shape;248;p47"/>
          <p:cNvPicPr preferRelativeResize="0"/>
          <p:nvPr/>
        </p:nvPicPr>
        <p:blipFill>
          <a:blip r:embed="rId3">
            <a:alphaModFix/>
          </a:blip>
          <a:stretch>
            <a:fillRect/>
          </a:stretch>
        </p:blipFill>
        <p:spPr>
          <a:xfrm>
            <a:off x="5174146" y="981075"/>
            <a:ext cx="3903179" cy="2143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xEl>
                                              <p:pRg end="0" st="0"/>
                                            </p:txEl>
                                          </p:spTgt>
                                        </p:tgtEl>
                                        <p:attrNameLst>
                                          <p:attrName>style.visibility</p:attrName>
                                        </p:attrNameLst>
                                      </p:cBhvr>
                                      <p:to>
                                        <p:strVal val="visible"/>
                                      </p:to>
                                    </p:set>
                                    <p:animEffect filter="fade" transition="in">
                                      <p:cBhvr>
                                        <p:cTn dur="1000"/>
                                        <p:tgtEl>
                                          <p:spTgt spid="24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xEl>
                                              <p:pRg end="1" st="1"/>
                                            </p:txEl>
                                          </p:spTgt>
                                        </p:tgtEl>
                                        <p:attrNameLst>
                                          <p:attrName>style.visibility</p:attrName>
                                        </p:attrNameLst>
                                      </p:cBhvr>
                                      <p:to>
                                        <p:strVal val="visible"/>
                                      </p:to>
                                    </p:set>
                                    <p:animEffect filter="fade" transition="in">
                                      <p:cBhvr>
                                        <p:cTn dur="1000"/>
                                        <p:tgtEl>
                                          <p:spTgt spid="24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xEl>
                                              <p:pRg end="2" st="2"/>
                                            </p:txEl>
                                          </p:spTgt>
                                        </p:tgtEl>
                                        <p:attrNameLst>
                                          <p:attrName>style.visibility</p:attrName>
                                        </p:attrNameLst>
                                      </p:cBhvr>
                                      <p:to>
                                        <p:strVal val="visible"/>
                                      </p:to>
                                    </p:set>
                                    <p:animEffect filter="fade" transition="in">
                                      <p:cBhvr>
                                        <p:cTn dur="1000"/>
                                        <p:tgtEl>
                                          <p:spTgt spid="24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xEl>
                                              <p:pRg end="3" st="3"/>
                                            </p:txEl>
                                          </p:spTgt>
                                        </p:tgtEl>
                                        <p:attrNameLst>
                                          <p:attrName>style.visibility</p:attrName>
                                        </p:attrNameLst>
                                      </p:cBhvr>
                                      <p:to>
                                        <p:strVal val="visible"/>
                                      </p:to>
                                    </p:set>
                                    <p:animEffect filter="fade" transition="in">
                                      <p:cBhvr>
                                        <p:cTn dur="1000"/>
                                        <p:tgtEl>
                                          <p:spTgt spid="24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xEl>
                                              <p:pRg end="4" st="4"/>
                                            </p:txEl>
                                          </p:spTgt>
                                        </p:tgtEl>
                                        <p:attrNameLst>
                                          <p:attrName>style.visibility</p:attrName>
                                        </p:attrNameLst>
                                      </p:cBhvr>
                                      <p:to>
                                        <p:strVal val="visible"/>
                                      </p:to>
                                    </p:set>
                                    <p:animEffect filter="fade" transition="in">
                                      <p:cBhvr>
                                        <p:cTn dur="1000"/>
                                        <p:tgtEl>
                                          <p:spTgt spid="24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xEl>
                                              <p:pRg end="5" st="5"/>
                                            </p:txEl>
                                          </p:spTgt>
                                        </p:tgtEl>
                                        <p:attrNameLst>
                                          <p:attrName>style.visibility</p:attrName>
                                        </p:attrNameLst>
                                      </p:cBhvr>
                                      <p:to>
                                        <p:strVal val="visible"/>
                                      </p:to>
                                    </p:set>
                                    <p:animEffect filter="fade" transition="in">
                                      <p:cBhvr>
                                        <p:cTn dur="1000"/>
                                        <p:tgtEl>
                                          <p:spTgt spid="24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xEl>
                                              <p:pRg end="6" st="6"/>
                                            </p:txEl>
                                          </p:spTgt>
                                        </p:tgtEl>
                                        <p:attrNameLst>
                                          <p:attrName>style.visibility</p:attrName>
                                        </p:attrNameLst>
                                      </p:cBhvr>
                                      <p:to>
                                        <p:strVal val="visible"/>
                                      </p:to>
                                    </p:set>
                                    <p:animEffect filter="fade" transition="in">
                                      <p:cBhvr>
                                        <p:cTn dur="1000"/>
                                        <p:tgtEl>
                                          <p:spTgt spid="24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xEl>
                                              <p:pRg end="7" st="7"/>
                                            </p:txEl>
                                          </p:spTgt>
                                        </p:tgtEl>
                                        <p:attrNameLst>
                                          <p:attrName>style.visibility</p:attrName>
                                        </p:attrNameLst>
                                      </p:cBhvr>
                                      <p:to>
                                        <p:strVal val="visible"/>
                                      </p:to>
                                    </p:set>
                                    <p:animEffect filter="fade" transition="in">
                                      <p:cBhvr>
                                        <p:cTn dur="1000"/>
                                        <p:tgtEl>
                                          <p:spTgt spid="24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xEl>
                                              <p:pRg end="8" st="8"/>
                                            </p:txEl>
                                          </p:spTgt>
                                        </p:tgtEl>
                                        <p:attrNameLst>
                                          <p:attrName>style.visibility</p:attrName>
                                        </p:attrNameLst>
                                      </p:cBhvr>
                                      <p:to>
                                        <p:strVal val="visible"/>
                                      </p:to>
                                    </p:set>
                                    <p:animEffect filter="fade" transition="in">
                                      <p:cBhvr>
                                        <p:cTn dur="1000"/>
                                        <p:tgtEl>
                                          <p:spTgt spid="24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xEl>
                                              <p:pRg end="9" st="9"/>
                                            </p:txEl>
                                          </p:spTgt>
                                        </p:tgtEl>
                                        <p:attrNameLst>
                                          <p:attrName>style.visibility</p:attrName>
                                        </p:attrNameLst>
                                      </p:cBhvr>
                                      <p:to>
                                        <p:strVal val="visible"/>
                                      </p:to>
                                    </p:set>
                                    <p:animEffect filter="fade" transition="in">
                                      <p:cBhvr>
                                        <p:cTn dur="1000"/>
                                        <p:tgtEl>
                                          <p:spTgt spid="247">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xEl>
                                              <p:pRg end="10" st="10"/>
                                            </p:txEl>
                                          </p:spTgt>
                                        </p:tgtEl>
                                        <p:attrNameLst>
                                          <p:attrName>style.visibility</p:attrName>
                                        </p:attrNameLst>
                                      </p:cBhvr>
                                      <p:to>
                                        <p:strVal val="visible"/>
                                      </p:to>
                                    </p:set>
                                    <p:animEffect filter="fade" transition="in">
                                      <p:cBhvr>
                                        <p:cTn dur="1000"/>
                                        <p:tgtEl>
                                          <p:spTgt spid="247">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xEl>
                                              <p:pRg end="11" st="11"/>
                                            </p:txEl>
                                          </p:spTgt>
                                        </p:tgtEl>
                                        <p:attrNameLst>
                                          <p:attrName>style.visibility</p:attrName>
                                        </p:attrNameLst>
                                      </p:cBhvr>
                                      <p:to>
                                        <p:strVal val="visible"/>
                                      </p:to>
                                    </p:set>
                                    <p:animEffect filter="fade" transition="in">
                                      <p:cBhvr>
                                        <p:cTn dur="1000"/>
                                        <p:tgtEl>
                                          <p:spTgt spid="247">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xEl>
                                              <p:pRg end="12" st="12"/>
                                            </p:txEl>
                                          </p:spTgt>
                                        </p:tgtEl>
                                        <p:attrNameLst>
                                          <p:attrName>style.visibility</p:attrName>
                                        </p:attrNameLst>
                                      </p:cBhvr>
                                      <p:to>
                                        <p:strVal val="visible"/>
                                      </p:to>
                                    </p:set>
                                    <p:animEffect filter="fade" transition="in">
                                      <p:cBhvr>
                                        <p:cTn dur="1000"/>
                                        <p:tgtEl>
                                          <p:spTgt spid="247">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xEl>
                                              <p:pRg end="13" st="13"/>
                                            </p:txEl>
                                          </p:spTgt>
                                        </p:tgtEl>
                                        <p:attrNameLst>
                                          <p:attrName>style.visibility</p:attrName>
                                        </p:attrNameLst>
                                      </p:cBhvr>
                                      <p:to>
                                        <p:strVal val="visible"/>
                                      </p:to>
                                    </p:set>
                                    <p:animEffect filter="fade" transition="in">
                                      <p:cBhvr>
                                        <p:cTn dur="1000"/>
                                        <p:tgtEl>
                                          <p:spTgt spid="247">
                                            <p:txEl>
                                              <p:pRg end="13" st="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8"/>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sample z-test Example</a:t>
            </a:r>
            <a:endParaRPr/>
          </a:p>
        </p:txBody>
      </p:sp>
      <p:sp>
        <p:nvSpPr>
          <p:cNvPr id="254" name="Google Shape;254;p48"/>
          <p:cNvSpPr txBox="1"/>
          <p:nvPr>
            <p:ph idx="1" type="body"/>
          </p:nvPr>
        </p:nvSpPr>
        <p:spPr>
          <a:xfrm>
            <a:off x="311700" y="1152475"/>
            <a:ext cx="8520600" cy="3688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Calculate the </a:t>
            </a:r>
            <a:r>
              <a:rPr i="1" lang="en"/>
              <a:t>95% CI</a:t>
            </a:r>
            <a:r>
              <a:rPr lang="en"/>
              <a:t>: This is a one sided test, so we can construct a 1-sided CI. For a 1-sided CI we put no limit on either the upper bound or lower bound.</a:t>
            </a:r>
            <a:endParaRPr/>
          </a:p>
          <a:p>
            <a:pPr indent="0" lvl="0" marL="914400" rtl="0" algn="l">
              <a:spcBef>
                <a:spcPts val="1600"/>
              </a:spcBef>
              <a:spcAft>
                <a:spcPts val="0"/>
              </a:spcAft>
              <a:buNone/>
            </a:pPr>
            <a:r>
              <a:rPr lang="en"/>
              <a:t>Instead of saying we are 95% confident μ is in [a, b]</a:t>
            </a:r>
            <a:endParaRPr/>
          </a:p>
          <a:p>
            <a:pPr indent="0" lvl="0" marL="914400" rtl="0" algn="l">
              <a:spcBef>
                <a:spcPts val="1600"/>
              </a:spcBef>
              <a:spcAft>
                <a:spcPts val="0"/>
              </a:spcAft>
              <a:buNone/>
            </a:pPr>
            <a:r>
              <a:rPr lang="en"/>
              <a:t>We say we are 95% confident  μ &lt; b (or μ &gt; a).</a:t>
            </a:r>
            <a:endParaRPr/>
          </a:p>
          <a:p>
            <a:pPr indent="-342900" lvl="0" marL="457200" marR="1995707" rtl="0" algn="l">
              <a:spcBef>
                <a:spcPts val="1600"/>
              </a:spcBef>
              <a:spcAft>
                <a:spcPts val="0"/>
              </a:spcAft>
              <a:buSzPts val="1800"/>
              <a:buChar char="●"/>
            </a:pPr>
            <a:r>
              <a:rPr lang="en"/>
              <a:t>In this case, we lump all the error on one side so we will get different z</a:t>
            </a:r>
            <a:r>
              <a:rPr baseline="30000" lang="en"/>
              <a:t>*</a:t>
            </a:r>
            <a:r>
              <a:rPr lang="en"/>
              <a:t> values.</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pic>
        <p:nvPicPr>
          <p:cNvPr id="255" name="Google Shape;255;p48"/>
          <p:cNvPicPr preferRelativeResize="0"/>
          <p:nvPr/>
        </p:nvPicPr>
        <p:blipFill>
          <a:blip r:embed="rId3">
            <a:alphaModFix/>
          </a:blip>
          <a:stretch>
            <a:fillRect/>
          </a:stretch>
        </p:blipFill>
        <p:spPr>
          <a:xfrm>
            <a:off x="6799900" y="1920650"/>
            <a:ext cx="1766425" cy="1005751"/>
          </a:xfrm>
          <a:prstGeom prst="rect">
            <a:avLst/>
          </a:prstGeom>
          <a:noFill/>
          <a:ln>
            <a:noFill/>
          </a:ln>
        </p:spPr>
      </p:pic>
      <p:pic>
        <p:nvPicPr>
          <p:cNvPr id="256" name="Google Shape;256;p48"/>
          <p:cNvPicPr preferRelativeResize="0"/>
          <p:nvPr/>
        </p:nvPicPr>
        <p:blipFill>
          <a:blip r:embed="rId4">
            <a:alphaModFix/>
          </a:blip>
          <a:stretch>
            <a:fillRect/>
          </a:stretch>
        </p:blipFill>
        <p:spPr>
          <a:xfrm>
            <a:off x="6940550" y="3068137"/>
            <a:ext cx="1485124" cy="1051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xEl>
                                              <p:pRg end="0" st="0"/>
                                            </p:txEl>
                                          </p:spTgt>
                                        </p:tgtEl>
                                        <p:attrNameLst>
                                          <p:attrName>style.visibility</p:attrName>
                                        </p:attrNameLst>
                                      </p:cBhvr>
                                      <p:to>
                                        <p:strVal val="visible"/>
                                      </p:to>
                                    </p:set>
                                    <p:animEffect filter="fade" transition="in">
                                      <p:cBhvr>
                                        <p:cTn dur="1000"/>
                                        <p:tgtEl>
                                          <p:spTgt spid="2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xEl>
                                              <p:pRg end="1" st="1"/>
                                            </p:txEl>
                                          </p:spTgt>
                                        </p:tgtEl>
                                        <p:attrNameLst>
                                          <p:attrName>style.visibility</p:attrName>
                                        </p:attrNameLst>
                                      </p:cBhvr>
                                      <p:to>
                                        <p:strVal val="visible"/>
                                      </p:to>
                                    </p:set>
                                    <p:animEffect filter="fade" transition="in">
                                      <p:cBhvr>
                                        <p:cTn dur="1000"/>
                                        <p:tgtEl>
                                          <p:spTgt spid="25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xEl>
                                              <p:pRg end="2" st="2"/>
                                            </p:txEl>
                                          </p:spTgt>
                                        </p:tgtEl>
                                        <p:attrNameLst>
                                          <p:attrName>style.visibility</p:attrName>
                                        </p:attrNameLst>
                                      </p:cBhvr>
                                      <p:to>
                                        <p:strVal val="visible"/>
                                      </p:to>
                                    </p:set>
                                    <p:animEffect filter="fade" transition="in">
                                      <p:cBhvr>
                                        <p:cTn dur="1000"/>
                                        <p:tgtEl>
                                          <p:spTgt spid="25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xEl>
                                              <p:pRg end="3" st="3"/>
                                            </p:txEl>
                                          </p:spTgt>
                                        </p:tgtEl>
                                        <p:attrNameLst>
                                          <p:attrName>style.visibility</p:attrName>
                                        </p:attrNameLst>
                                      </p:cBhvr>
                                      <p:to>
                                        <p:strVal val="visible"/>
                                      </p:to>
                                    </p:set>
                                    <p:animEffect filter="fade" transition="in">
                                      <p:cBhvr>
                                        <p:cTn dur="1000"/>
                                        <p:tgtEl>
                                          <p:spTgt spid="25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xEl>
                                              <p:pRg end="4" st="4"/>
                                            </p:txEl>
                                          </p:spTgt>
                                        </p:tgtEl>
                                        <p:attrNameLst>
                                          <p:attrName>style.visibility</p:attrName>
                                        </p:attrNameLst>
                                      </p:cBhvr>
                                      <p:to>
                                        <p:strVal val="visible"/>
                                      </p:to>
                                    </p:set>
                                    <p:animEffect filter="fade" transition="in">
                                      <p:cBhvr>
                                        <p:cTn dur="1000"/>
                                        <p:tgtEl>
                                          <p:spTgt spid="25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xEl>
                                              <p:pRg end="5" st="5"/>
                                            </p:txEl>
                                          </p:spTgt>
                                        </p:tgtEl>
                                        <p:attrNameLst>
                                          <p:attrName>style.visibility</p:attrName>
                                        </p:attrNameLst>
                                      </p:cBhvr>
                                      <p:to>
                                        <p:strVal val="visible"/>
                                      </p:to>
                                    </p:set>
                                    <p:animEffect filter="fade" transition="in">
                                      <p:cBhvr>
                                        <p:cTn dur="1000"/>
                                        <p:tgtEl>
                                          <p:spTgt spid="25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xEl>
                                              <p:pRg end="6" st="6"/>
                                            </p:txEl>
                                          </p:spTgt>
                                        </p:tgtEl>
                                        <p:attrNameLst>
                                          <p:attrName>style.visibility</p:attrName>
                                        </p:attrNameLst>
                                      </p:cBhvr>
                                      <p:to>
                                        <p:strVal val="visible"/>
                                      </p:to>
                                    </p:set>
                                    <p:animEffect filter="fade" transition="in">
                                      <p:cBhvr>
                                        <p:cTn dur="1000"/>
                                        <p:tgtEl>
                                          <p:spTgt spid="25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xEl>
                                              <p:pRg end="7" st="7"/>
                                            </p:txEl>
                                          </p:spTgt>
                                        </p:tgtEl>
                                        <p:attrNameLst>
                                          <p:attrName>style.visibility</p:attrName>
                                        </p:attrNameLst>
                                      </p:cBhvr>
                                      <p:to>
                                        <p:strVal val="visible"/>
                                      </p:to>
                                    </p:set>
                                    <p:animEffect filter="fade" transition="in">
                                      <p:cBhvr>
                                        <p:cTn dur="1000"/>
                                        <p:tgtEl>
                                          <p:spTgt spid="254">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9"/>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sample z-test Example</a:t>
            </a:r>
            <a:endParaRPr/>
          </a:p>
        </p:txBody>
      </p:sp>
      <p:sp>
        <p:nvSpPr>
          <p:cNvPr id="262" name="Google Shape;262;p49"/>
          <p:cNvSpPr txBox="1"/>
          <p:nvPr>
            <p:ph idx="1" type="body"/>
          </p:nvPr>
        </p:nvSpPr>
        <p:spPr>
          <a:xfrm>
            <a:off x="311700" y="1152475"/>
            <a:ext cx="8520600" cy="4072800"/>
          </a:xfrm>
          <a:prstGeom prst="rect">
            <a:avLst/>
          </a:prstGeom>
        </p:spPr>
        <p:txBody>
          <a:bodyPr anchorCtr="0" anchor="t" bIns="91425" lIns="91425" spcFirstLastPara="1" rIns="91425" wrap="square" tIns="91425">
            <a:noAutofit/>
          </a:bodyPr>
          <a:lstStyle/>
          <a:p>
            <a:pPr indent="-342900" lvl="0" marL="457200" marR="1995707" rtl="0" algn="l">
              <a:spcBef>
                <a:spcPts val="0"/>
              </a:spcBef>
              <a:spcAft>
                <a:spcPts val="0"/>
              </a:spcAft>
              <a:buSzPts val="1800"/>
              <a:buChar char="●"/>
            </a:pPr>
            <a:r>
              <a:rPr lang="en"/>
              <a:t>For this example, we want all the error on the positive side.</a:t>
            </a:r>
            <a:endParaRPr/>
          </a:p>
          <a:p>
            <a:pPr indent="-317500" lvl="1" marL="914400" marR="1995707" rtl="0" algn="l">
              <a:spcBef>
                <a:spcPts val="0"/>
              </a:spcBef>
              <a:spcAft>
                <a:spcPts val="0"/>
              </a:spcAft>
              <a:buSzPts val="1400"/>
              <a:buChar char="○"/>
            </a:pPr>
            <a:r>
              <a:rPr lang="en"/>
              <a:t>We may have underestimated the weight, i.e. the actual weight is higher (which might change our conclusion). How high could it reasonably be?</a:t>
            </a:r>
            <a:endParaRPr/>
          </a:p>
          <a:p>
            <a:pPr indent="-317500" lvl="1" marL="914400" marR="1995707" rtl="0" algn="l">
              <a:spcBef>
                <a:spcPts val="0"/>
              </a:spcBef>
              <a:spcAft>
                <a:spcPts val="0"/>
              </a:spcAft>
              <a:buSzPts val="1400"/>
              <a:buChar char="○"/>
            </a:pPr>
            <a:r>
              <a:rPr lang="en"/>
              <a:t>If it is actually lower than we estimated, it wouldn’t change our conclusion (at least for this test). </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CI:</a:t>
            </a:r>
            <a:endParaRPr/>
          </a:p>
          <a:p>
            <a:pPr indent="-317500" lvl="1" marL="914400" rtl="0" algn="l">
              <a:spcBef>
                <a:spcPts val="0"/>
              </a:spcBef>
              <a:spcAft>
                <a:spcPts val="0"/>
              </a:spcAft>
              <a:buSzPts val="1400"/>
              <a:buChar char="○"/>
            </a:pPr>
            <a:r>
              <a:rPr lang="en"/>
              <a:t>We are 95% confident that the true average is less than 84.76 lbs.  </a:t>
            </a:r>
            <a:endParaRPr/>
          </a:p>
          <a:p>
            <a:pPr indent="0" lvl="0" marL="0" rtl="0" algn="l">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pic>
        <p:nvPicPr>
          <p:cNvPr descr="CI=80.94+1.65 \cdot 2.32=84.76" id="263" name="Google Shape;263;p49" title="MathEquation,#000000"/>
          <p:cNvPicPr preferRelativeResize="0"/>
          <p:nvPr/>
        </p:nvPicPr>
        <p:blipFill>
          <a:blip r:embed="rId3">
            <a:alphaModFix/>
          </a:blip>
          <a:stretch>
            <a:fillRect/>
          </a:stretch>
        </p:blipFill>
        <p:spPr>
          <a:xfrm>
            <a:off x="1312899" y="2963775"/>
            <a:ext cx="5416774" cy="352100"/>
          </a:xfrm>
          <a:prstGeom prst="rect">
            <a:avLst/>
          </a:prstGeom>
          <a:noFill/>
          <a:ln>
            <a:noFill/>
          </a:ln>
        </p:spPr>
      </p:pic>
      <p:pic>
        <p:nvPicPr>
          <p:cNvPr id="264" name="Google Shape;264;p49"/>
          <p:cNvPicPr preferRelativeResize="0"/>
          <p:nvPr/>
        </p:nvPicPr>
        <p:blipFill>
          <a:blip r:embed="rId4">
            <a:alphaModFix/>
          </a:blip>
          <a:stretch>
            <a:fillRect/>
          </a:stretch>
        </p:blipFill>
        <p:spPr>
          <a:xfrm>
            <a:off x="6962050" y="1470212"/>
            <a:ext cx="1485124" cy="1051526"/>
          </a:xfrm>
          <a:prstGeom prst="rect">
            <a:avLst/>
          </a:prstGeom>
          <a:noFill/>
          <a:ln>
            <a:noFill/>
          </a:ln>
        </p:spPr>
      </p:pic>
      <p:pic>
        <p:nvPicPr>
          <p:cNvPr descr="\mu &lt; 84.76" id="265" name="Google Shape;265;p49" title="MathEquation,#000000"/>
          <p:cNvPicPr preferRelativeResize="0"/>
          <p:nvPr/>
        </p:nvPicPr>
        <p:blipFill>
          <a:blip r:embed="rId5">
            <a:alphaModFix/>
          </a:blip>
          <a:stretch>
            <a:fillRect/>
          </a:stretch>
        </p:blipFill>
        <p:spPr>
          <a:xfrm>
            <a:off x="1241575" y="4118400"/>
            <a:ext cx="1151374" cy="289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xEl>
                                              <p:pRg end="0" st="0"/>
                                            </p:txEl>
                                          </p:spTgt>
                                        </p:tgtEl>
                                        <p:attrNameLst>
                                          <p:attrName>style.visibility</p:attrName>
                                        </p:attrNameLst>
                                      </p:cBhvr>
                                      <p:to>
                                        <p:strVal val="visible"/>
                                      </p:to>
                                    </p:set>
                                    <p:animEffect filter="fade" transition="in">
                                      <p:cBhvr>
                                        <p:cTn dur="1000"/>
                                        <p:tgtEl>
                                          <p:spTgt spid="2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xEl>
                                              <p:pRg end="1" st="1"/>
                                            </p:txEl>
                                          </p:spTgt>
                                        </p:tgtEl>
                                        <p:attrNameLst>
                                          <p:attrName>style.visibility</p:attrName>
                                        </p:attrNameLst>
                                      </p:cBhvr>
                                      <p:to>
                                        <p:strVal val="visible"/>
                                      </p:to>
                                    </p:set>
                                    <p:animEffect filter="fade" transition="in">
                                      <p:cBhvr>
                                        <p:cTn dur="1000"/>
                                        <p:tgtEl>
                                          <p:spTgt spid="2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xEl>
                                              <p:pRg end="2" st="2"/>
                                            </p:txEl>
                                          </p:spTgt>
                                        </p:tgtEl>
                                        <p:attrNameLst>
                                          <p:attrName>style.visibility</p:attrName>
                                        </p:attrNameLst>
                                      </p:cBhvr>
                                      <p:to>
                                        <p:strVal val="visible"/>
                                      </p:to>
                                    </p:set>
                                    <p:animEffect filter="fade" transition="in">
                                      <p:cBhvr>
                                        <p:cTn dur="1000"/>
                                        <p:tgtEl>
                                          <p:spTgt spid="26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xEl>
                                              <p:pRg end="3" st="3"/>
                                            </p:txEl>
                                          </p:spTgt>
                                        </p:tgtEl>
                                        <p:attrNameLst>
                                          <p:attrName>style.visibility</p:attrName>
                                        </p:attrNameLst>
                                      </p:cBhvr>
                                      <p:to>
                                        <p:strVal val="visible"/>
                                      </p:to>
                                    </p:set>
                                    <p:animEffect filter="fade" transition="in">
                                      <p:cBhvr>
                                        <p:cTn dur="1000"/>
                                        <p:tgtEl>
                                          <p:spTgt spid="26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xEl>
                                              <p:pRg end="4" st="4"/>
                                            </p:txEl>
                                          </p:spTgt>
                                        </p:tgtEl>
                                        <p:attrNameLst>
                                          <p:attrName>style.visibility</p:attrName>
                                        </p:attrNameLst>
                                      </p:cBhvr>
                                      <p:to>
                                        <p:strVal val="visible"/>
                                      </p:to>
                                    </p:set>
                                    <p:animEffect filter="fade" transition="in">
                                      <p:cBhvr>
                                        <p:cTn dur="1000"/>
                                        <p:tgtEl>
                                          <p:spTgt spid="26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xEl>
                                              <p:pRg end="5" st="5"/>
                                            </p:txEl>
                                          </p:spTgt>
                                        </p:tgtEl>
                                        <p:attrNameLst>
                                          <p:attrName>style.visibility</p:attrName>
                                        </p:attrNameLst>
                                      </p:cBhvr>
                                      <p:to>
                                        <p:strVal val="visible"/>
                                      </p:to>
                                    </p:set>
                                    <p:animEffect filter="fade" transition="in">
                                      <p:cBhvr>
                                        <p:cTn dur="1000"/>
                                        <p:tgtEl>
                                          <p:spTgt spid="26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xEl>
                                              <p:pRg end="6" st="6"/>
                                            </p:txEl>
                                          </p:spTgt>
                                        </p:tgtEl>
                                        <p:attrNameLst>
                                          <p:attrName>style.visibility</p:attrName>
                                        </p:attrNameLst>
                                      </p:cBhvr>
                                      <p:to>
                                        <p:strVal val="visible"/>
                                      </p:to>
                                    </p:set>
                                    <p:animEffect filter="fade" transition="in">
                                      <p:cBhvr>
                                        <p:cTn dur="1000"/>
                                        <p:tgtEl>
                                          <p:spTgt spid="26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xEl>
                                              <p:pRg end="7" st="7"/>
                                            </p:txEl>
                                          </p:spTgt>
                                        </p:tgtEl>
                                        <p:attrNameLst>
                                          <p:attrName>style.visibility</p:attrName>
                                        </p:attrNameLst>
                                      </p:cBhvr>
                                      <p:to>
                                        <p:strVal val="visible"/>
                                      </p:to>
                                    </p:set>
                                    <p:animEffect filter="fade" transition="in">
                                      <p:cBhvr>
                                        <p:cTn dur="1000"/>
                                        <p:tgtEl>
                                          <p:spTgt spid="26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xEl>
                                              <p:pRg end="8" st="8"/>
                                            </p:txEl>
                                          </p:spTgt>
                                        </p:tgtEl>
                                        <p:attrNameLst>
                                          <p:attrName>style.visibility</p:attrName>
                                        </p:attrNameLst>
                                      </p:cBhvr>
                                      <p:to>
                                        <p:strVal val="visible"/>
                                      </p:to>
                                    </p:set>
                                    <p:animEffect filter="fade" transition="in">
                                      <p:cBhvr>
                                        <p:cTn dur="1000"/>
                                        <p:tgtEl>
                                          <p:spTgt spid="26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xEl>
                                              <p:pRg end="9" st="9"/>
                                            </p:txEl>
                                          </p:spTgt>
                                        </p:tgtEl>
                                        <p:attrNameLst>
                                          <p:attrName>style.visibility</p:attrName>
                                        </p:attrNameLst>
                                      </p:cBhvr>
                                      <p:to>
                                        <p:strVal val="visible"/>
                                      </p:to>
                                    </p:set>
                                    <p:animEffect filter="fade" transition="in">
                                      <p:cBhvr>
                                        <p:cTn dur="1000"/>
                                        <p:tgtEl>
                                          <p:spTgt spid="262">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xEl>
                                              <p:pRg end="10" st="10"/>
                                            </p:txEl>
                                          </p:spTgt>
                                        </p:tgtEl>
                                        <p:attrNameLst>
                                          <p:attrName>style.visibility</p:attrName>
                                        </p:attrNameLst>
                                      </p:cBhvr>
                                      <p:to>
                                        <p:strVal val="visible"/>
                                      </p:to>
                                    </p:set>
                                    <p:animEffect filter="fade" transition="in">
                                      <p:cBhvr>
                                        <p:cTn dur="1000"/>
                                        <p:tgtEl>
                                          <p:spTgt spid="262">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50"/>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One sample z-test Example: Conclusion</a:t>
            </a:r>
            <a:endParaRPr/>
          </a:p>
          <a:p>
            <a:pPr indent="0" lvl="0" marL="0" rtl="0" algn="l">
              <a:spcBef>
                <a:spcPts val="0"/>
              </a:spcBef>
              <a:spcAft>
                <a:spcPts val="0"/>
              </a:spcAft>
              <a:buNone/>
            </a:pPr>
            <a:r>
              <a:t/>
            </a:r>
            <a:endParaRPr/>
          </a:p>
        </p:txBody>
      </p:sp>
      <p:sp>
        <p:nvSpPr>
          <p:cNvPr id="271" name="Google Shape;271;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Result of Test</a:t>
            </a:r>
            <a:endParaRPr/>
          </a:p>
          <a:p>
            <a:pPr indent="-317500" lvl="1" marL="914400" rtl="0" algn="l">
              <a:spcBef>
                <a:spcPts val="0"/>
              </a:spcBef>
              <a:spcAft>
                <a:spcPts val="0"/>
              </a:spcAft>
              <a:buSzPts val="1400"/>
              <a:buChar char="○"/>
            </a:pPr>
            <a:r>
              <a:rPr lang="en"/>
              <a:t>P-value: p = 0.04</a:t>
            </a:r>
            <a:endParaRPr/>
          </a:p>
          <a:p>
            <a:pPr indent="-317500" lvl="1" marL="914400" rtl="0" algn="l">
              <a:spcBef>
                <a:spcPts val="0"/>
              </a:spcBef>
              <a:spcAft>
                <a:spcPts val="0"/>
              </a:spcAft>
              <a:buSzPts val="1400"/>
              <a:buChar char="○"/>
            </a:pPr>
            <a:r>
              <a:rPr lang="en"/>
              <a:t>CI:  </a:t>
            </a:r>
            <a:endParaRPr/>
          </a:p>
          <a:p>
            <a:pPr indent="-342900" lvl="0" marL="457200" rtl="0" algn="l">
              <a:spcBef>
                <a:spcPts val="0"/>
              </a:spcBef>
              <a:spcAft>
                <a:spcPts val="0"/>
              </a:spcAft>
              <a:buSzPts val="1800"/>
              <a:buChar char="●"/>
            </a:pPr>
            <a:r>
              <a:rPr lang="en"/>
              <a:t>Conclusion</a:t>
            </a:r>
            <a:endParaRPr/>
          </a:p>
          <a:p>
            <a:pPr indent="-317500" lvl="1" marL="914400" rtl="0" algn="l">
              <a:spcBef>
                <a:spcPts val="0"/>
              </a:spcBef>
              <a:spcAft>
                <a:spcPts val="0"/>
              </a:spcAft>
              <a:buSzPts val="1400"/>
              <a:buChar char="○"/>
            </a:pPr>
            <a:r>
              <a:rPr lang="en"/>
              <a:t>We are 95% confident that true average weight for boys at the municipal center is less than 84.76 lbs. Values in this interval are reasonably compatible with our data.</a:t>
            </a:r>
            <a:endParaRPr/>
          </a:p>
          <a:p>
            <a:pPr indent="-317500" lvl="1" marL="914400" rtl="0" algn="l">
              <a:spcBef>
                <a:spcPts val="0"/>
              </a:spcBef>
              <a:spcAft>
                <a:spcPts val="0"/>
              </a:spcAft>
              <a:buSzPts val="1400"/>
              <a:buChar char="○"/>
            </a:pPr>
            <a:r>
              <a:rPr lang="en"/>
              <a:t>The p value indicates that if we assume the average weight for boys at the municipal center is 85 lbs (and we have met all model assumptions) then the probability of collecting data like this or more extreme is 4% (1 in 25). </a:t>
            </a:r>
            <a:endParaRPr/>
          </a:p>
          <a:p>
            <a:pPr indent="-317500" lvl="1" marL="914400" rtl="0" algn="l">
              <a:spcBef>
                <a:spcPts val="0"/>
              </a:spcBef>
              <a:spcAft>
                <a:spcPts val="0"/>
              </a:spcAft>
              <a:buSzPts val="1400"/>
              <a:buChar char="○"/>
            </a:pPr>
            <a:r>
              <a:rPr lang="en"/>
              <a:t>Are the boys being underfed?</a:t>
            </a:r>
            <a:endParaRPr/>
          </a:p>
        </p:txBody>
      </p:sp>
      <p:pic>
        <p:nvPicPr>
          <p:cNvPr descr="\mu &lt; 84.76" id="272" name="Google Shape;272;p50" title="MathEquation,#000000"/>
          <p:cNvPicPr preferRelativeResize="0"/>
          <p:nvPr/>
        </p:nvPicPr>
        <p:blipFill>
          <a:blip r:embed="rId3">
            <a:alphaModFix/>
          </a:blip>
          <a:stretch>
            <a:fillRect/>
          </a:stretch>
        </p:blipFill>
        <p:spPr>
          <a:xfrm>
            <a:off x="2216650" y="1768850"/>
            <a:ext cx="1151374" cy="289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xEl>
                                              <p:pRg end="0" st="0"/>
                                            </p:txEl>
                                          </p:spTgt>
                                        </p:tgtEl>
                                        <p:attrNameLst>
                                          <p:attrName>style.visibility</p:attrName>
                                        </p:attrNameLst>
                                      </p:cBhvr>
                                      <p:to>
                                        <p:strVal val="visible"/>
                                      </p:to>
                                    </p:set>
                                    <p:animEffect filter="fade" transition="in">
                                      <p:cBhvr>
                                        <p:cTn dur="1000"/>
                                        <p:tgtEl>
                                          <p:spTgt spid="27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xEl>
                                              <p:pRg end="1" st="1"/>
                                            </p:txEl>
                                          </p:spTgt>
                                        </p:tgtEl>
                                        <p:attrNameLst>
                                          <p:attrName>style.visibility</p:attrName>
                                        </p:attrNameLst>
                                      </p:cBhvr>
                                      <p:to>
                                        <p:strVal val="visible"/>
                                      </p:to>
                                    </p:set>
                                    <p:animEffect filter="fade" transition="in">
                                      <p:cBhvr>
                                        <p:cTn dur="1000"/>
                                        <p:tgtEl>
                                          <p:spTgt spid="27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xEl>
                                              <p:pRg end="2" st="2"/>
                                            </p:txEl>
                                          </p:spTgt>
                                        </p:tgtEl>
                                        <p:attrNameLst>
                                          <p:attrName>style.visibility</p:attrName>
                                        </p:attrNameLst>
                                      </p:cBhvr>
                                      <p:to>
                                        <p:strVal val="visible"/>
                                      </p:to>
                                    </p:set>
                                    <p:animEffect filter="fade" transition="in">
                                      <p:cBhvr>
                                        <p:cTn dur="1000"/>
                                        <p:tgtEl>
                                          <p:spTgt spid="27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xEl>
                                              <p:pRg end="3" st="3"/>
                                            </p:txEl>
                                          </p:spTgt>
                                        </p:tgtEl>
                                        <p:attrNameLst>
                                          <p:attrName>style.visibility</p:attrName>
                                        </p:attrNameLst>
                                      </p:cBhvr>
                                      <p:to>
                                        <p:strVal val="visible"/>
                                      </p:to>
                                    </p:set>
                                    <p:animEffect filter="fade" transition="in">
                                      <p:cBhvr>
                                        <p:cTn dur="1000"/>
                                        <p:tgtEl>
                                          <p:spTgt spid="27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xEl>
                                              <p:pRg end="4" st="4"/>
                                            </p:txEl>
                                          </p:spTgt>
                                        </p:tgtEl>
                                        <p:attrNameLst>
                                          <p:attrName>style.visibility</p:attrName>
                                        </p:attrNameLst>
                                      </p:cBhvr>
                                      <p:to>
                                        <p:strVal val="visible"/>
                                      </p:to>
                                    </p:set>
                                    <p:animEffect filter="fade" transition="in">
                                      <p:cBhvr>
                                        <p:cTn dur="1000"/>
                                        <p:tgtEl>
                                          <p:spTgt spid="27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xEl>
                                              <p:pRg end="5" st="5"/>
                                            </p:txEl>
                                          </p:spTgt>
                                        </p:tgtEl>
                                        <p:attrNameLst>
                                          <p:attrName>style.visibility</p:attrName>
                                        </p:attrNameLst>
                                      </p:cBhvr>
                                      <p:to>
                                        <p:strVal val="visible"/>
                                      </p:to>
                                    </p:set>
                                    <p:animEffect filter="fade" transition="in">
                                      <p:cBhvr>
                                        <p:cTn dur="1000"/>
                                        <p:tgtEl>
                                          <p:spTgt spid="27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xEl>
                                              <p:pRg end="6" st="6"/>
                                            </p:txEl>
                                          </p:spTgt>
                                        </p:tgtEl>
                                        <p:attrNameLst>
                                          <p:attrName>style.visibility</p:attrName>
                                        </p:attrNameLst>
                                      </p:cBhvr>
                                      <p:to>
                                        <p:strVal val="visible"/>
                                      </p:to>
                                    </p:set>
                                    <p:animEffect filter="fade" transition="in">
                                      <p:cBhvr>
                                        <p:cTn dur="1000"/>
                                        <p:tgtEl>
                                          <p:spTgt spid="271">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51"/>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alibri"/>
              <a:buNone/>
            </a:pPr>
            <a:r>
              <a:rPr lang="en" sz="3000"/>
              <a:t>Difference of two means</a:t>
            </a:r>
            <a:br>
              <a:rPr lang="en" sz="3000"/>
            </a:br>
            <a:r>
              <a:rPr lang="en" sz="3000"/>
              <a:t>- Confidence intervals for differences of means</a:t>
            </a:r>
            <a:br>
              <a:rPr lang="en" sz="3000"/>
            </a:br>
            <a:r>
              <a:rPr lang="en" sz="3000"/>
              <a:t>- Hypothesis tests for differences of means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52"/>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Hours Worked &amp; Education</a:t>
            </a:r>
            <a:endParaRPr/>
          </a:p>
        </p:txBody>
      </p:sp>
      <p:sp>
        <p:nvSpPr>
          <p:cNvPr id="283" name="Google Shape;283;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Do people with more education work more, less, or about the same as those with less education?</a:t>
            </a:r>
            <a:endParaRPr/>
          </a:p>
          <a:p>
            <a:pPr indent="-342900" lvl="0" marL="457200" rtl="0" algn="l">
              <a:spcBef>
                <a:spcPts val="0"/>
              </a:spcBef>
              <a:spcAft>
                <a:spcPts val="0"/>
              </a:spcAft>
              <a:buSzPts val="1800"/>
              <a:buChar char="●"/>
            </a:pPr>
            <a:r>
              <a:rPr lang="en"/>
              <a:t>How could we investigate this?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F5597"/>
              </a:buClr>
              <a:buSzPts val="3300"/>
              <a:buFont typeface="Calibri"/>
              <a:buNone/>
            </a:pPr>
            <a:r>
              <a:rPr i="1" lang="en">
                <a:solidFill>
                  <a:srgbClr val="2F5597"/>
                </a:solidFill>
              </a:rPr>
              <a:t>Statistical Issues</a:t>
            </a:r>
            <a:br>
              <a:rPr lang="en">
                <a:solidFill>
                  <a:srgbClr val="2F5597"/>
                </a:solidFill>
              </a:rPr>
            </a:br>
            <a:r>
              <a:rPr lang="en">
                <a:solidFill>
                  <a:srgbClr val="2F5597"/>
                </a:solidFill>
              </a:rPr>
              <a:t>P-value Hacking</a:t>
            </a:r>
            <a:endParaRPr i="1">
              <a:solidFill>
                <a:srgbClr val="2F5597"/>
              </a:solidFill>
            </a:endParaRPr>
          </a:p>
        </p:txBody>
      </p:sp>
      <p:sp>
        <p:nvSpPr>
          <p:cNvPr id="167" name="Google Shape;167;p3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1600"/>
              </a:spcAft>
              <a:buClr>
                <a:schemeClr val="dk1"/>
              </a:buClr>
              <a:buSzPts val="2100"/>
              <a:buNone/>
            </a:pPr>
            <a:r>
              <a:t/>
            </a:r>
            <a:endParaRPr/>
          </a:p>
        </p:txBody>
      </p:sp>
      <p:pic>
        <p:nvPicPr>
          <p:cNvPr id="168" name="Google Shape;168;p35"/>
          <p:cNvPicPr preferRelativeResize="0"/>
          <p:nvPr/>
        </p:nvPicPr>
        <p:blipFill rotWithShape="1">
          <a:blip r:embed="rId3">
            <a:alphaModFix/>
          </a:blip>
          <a:srcRect b="0" l="0" r="0" t="0"/>
          <a:stretch/>
        </p:blipFill>
        <p:spPr>
          <a:xfrm>
            <a:off x="6423166" y="0"/>
            <a:ext cx="1862756" cy="5167422"/>
          </a:xfrm>
          <a:prstGeom prst="rect">
            <a:avLst/>
          </a:prstGeom>
          <a:noFill/>
          <a:ln>
            <a:noFill/>
          </a:ln>
        </p:spPr>
      </p:pic>
      <p:pic>
        <p:nvPicPr>
          <p:cNvPr id="169" name="Google Shape;169;p35"/>
          <p:cNvPicPr preferRelativeResize="0"/>
          <p:nvPr/>
        </p:nvPicPr>
        <p:blipFill rotWithShape="1">
          <a:blip r:embed="rId4">
            <a:alphaModFix/>
          </a:blip>
          <a:srcRect b="0" l="0" r="0" t="0"/>
          <a:stretch/>
        </p:blipFill>
        <p:spPr>
          <a:xfrm>
            <a:off x="606702" y="1645986"/>
            <a:ext cx="4162425" cy="30099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53"/>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General Social Survey (GSS)</a:t>
            </a:r>
            <a:endParaRPr/>
          </a:p>
        </p:txBody>
      </p:sp>
      <p:sp>
        <p:nvSpPr>
          <p:cNvPr id="289" name="Google Shape;289;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Large scale survey conducted by the Census Bureau each year</a:t>
            </a:r>
            <a:endParaRPr/>
          </a:p>
          <a:p>
            <a:pPr indent="-342900" lvl="0" marL="457200" rtl="0" algn="l">
              <a:spcBef>
                <a:spcPts val="0"/>
              </a:spcBef>
              <a:spcAft>
                <a:spcPts val="0"/>
              </a:spcAft>
              <a:buSzPts val="1800"/>
              <a:buChar char="●"/>
            </a:pPr>
            <a:r>
              <a:rPr lang="en"/>
              <a:t>First started in 1972</a:t>
            </a:r>
            <a:endParaRPr/>
          </a:p>
          <a:p>
            <a:pPr indent="-317500" lvl="1" marL="914400" rtl="0" algn="l">
              <a:spcBef>
                <a:spcPts val="0"/>
              </a:spcBef>
              <a:spcAft>
                <a:spcPts val="0"/>
              </a:spcAft>
              <a:buSzPts val="1400"/>
              <a:buChar char="○"/>
            </a:pPr>
            <a:r>
              <a:rPr lang="en"/>
              <a:t>Many questions have remained the same</a:t>
            </a:r>
            <a:endParaRPr/>
          </a:p>
          <a:p>
            <a:pPr indent="0" lvl="0" marL="457200" rtl="0" algn="l">
              <a:spcBef>
                <a:spcPts val="1600"/>
              </a:spcBef>
              <a:spcAft>
                <a:spcPts val="16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5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Hours Worked &amp; Education</a:t>
            </a:r>
            <a:endParaRPr/>
          </a:p>
        </p:txBody>
      </p:sp>
      <p:sp>
        <p:nvSpPr>
          <p:cNvPr id="295" name="Google Shape;295;p54"/>
          <p:cNvSpPr txBox="1"/>
          <p:nvPr>
            <p:ph idx="1" type="body"/>
          </p:nvPr>
        </p:nvSpPr>
        <p:spPr>
          <a:xfrm>
            <a:off x="311700" y="1152475"/>
            <a:ext cx="5229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some data from the 2010 GSS. The variables are </a:t>
            </a:r>
            <a:endParaRPr/>
          </a:p>
          <a:p>
            <a:pPr indent="-800100" lvl="0" marL="1257300" rtl="0" algn="l">
              <a:spcBef>
                <a:spcPts val="1600"/>
              </a:spcBef>
              <a:spcAft>
                <a:spcPts val="0"/>
              </a:spcAft>
              <a:buNone/>
            </a:pPr>
            <a:r>
              <a:rPr b="1" lang="en"/>
              <a:t>degree</a:t>
            </a:r>
            <a:r>
              <a:rPr lang="en"/>
              <a:t>: Level of highest educational attainment</a:t>
            </a:r>
            <a:endParaRPr/>
          </a:p>
          <a:p>
            <a:pPr indent="0" lvl="0" marL="0" rtl="0" algn="l">
              <a:spcBef>
                <a:spcPts val="1600"/>
              </a:spcBef>
              <a:spcAft>
                <a:spcPts val="0"/>
              </a:spcAft>
              <a:buNone/>
            </a:pPr>
            <a:r>
              <a:rPr lang="en"/>
              <a:t>	</a:t>
            </a:r>
            <a:r>
              <a:rPr b="1" lang="en"/>
              <a:t>hrs1</a:t>
            </a:r>
            <a:r>
              <a:rPr lang="en"/>
              <a:t>: Number of hours worked per week</a:t>
            </a:r>
            <a:endParaRPr/>
          </a:p>
          <a:p>
            <a:pPr indent="0" lvl="0" marL="0" rtl="0" algn="l">
              <a:spcBef>
                <a:spcPts val="1600"/>
              </a:spcBef>
              <a:spcAft>
                <a:spcPts val="1600"/>
              </a:spcAft>
              <a:buNone/>
            </a:pPr>
            <a:r>
              <a:rPr lang="en"/>
              <a:t>Is there a relationship? How should we start?</a:t>
            </a:r>
            <a:endParaRPr/>
          </a:p>
        </p:txBody>
      </p:sp>
      <p:sp>
        <p:nvSpPr>
          <p:cNvPr id="296" name="Google Shape;296;p54"/>
          <p:cNvSpPr txBox="1"/>
          <p:nvPr/>
        </p:nvSpPr>
        <p:spPr>
          <a:xfrm>
            <a:off x="5806825" y="1219225"/>
            <a:ext cx="29463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7B7B7"/>
                </a:solidFill>
                <a:latin typeface="Lato"/>
                <a:ea typeface="Lato"/>
                <a:cs typeface="Lato"/>
                <a:sym typeface="Lato"/>
              </a:rPr>
              <a:t># A tibble: 1,172 x 2</a:t>
            </a:r>
            <a:endParaRPr>
              <a:solidFill>
                <a:srgbClr val="B7B7B7"/>
              </a:solidFill>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degree          		hrs1</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a:t>
            </a:r>
            <a:r>
              <a:rPr lang="en">
                <a:solidFill>
                  <a:srgbClr val="B7B7B7"/>
                </a:solidFill>
                <a:latin typeface="Lato"/>
                <a:ea typeface="Lato"/>
                <a:cs typeface="Lato"/>
                <a:sym typeface="Lato"/>
              </a:rPr>
              <a:t>&lt;fct&gt;</a:t>
            </a:r>
            <a:r>
              <a:rPr lang="en">
                <a:latin typeface="Lato"/>
                <a:ea typeface="Lato"/>
                <a:cs typeface="Lato"/>
                <a:sym typeface="Lato"/>
              </a:rPr>
              <a:t>          			</a:t>
            </a:r>
            <a:r>
              <a:rPr lang="en">
                <a:solidFill>
                  <a:srgbClr val="B7B7B7"/>
                </a:solidFill>
                <a:latin typeface="Lato"/>
                <a:ea typeface="Lato"/>
                <a:cs typeface="Lato"/>
                <a:sym typeface="Lato"/>
              </a:rPr>
              <a:t>&lt;int&gt;</a:t>
            </a:r>
            <a:endParaRPr>
              <a:solidFill>
                <a:srgbClr val="B7B7B7"/>
              </a:solidFill>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a:t>
            </a:r>
            <a:r>
              <a:rPr lang="en">
                <a:solidFill>
                  <a:srgbClr val="B7B7B7"/>
                </a:solidFill>
                <a:latin typeface="Lato"/>
                <a:ea typeface="Lato"/>
                <a:cs typeface="Lato"/>
                <a:sym typeface="Lato"/>
              </a:rPr>
              <a:t>1</a:t>
            </a:r>
            <a:r>
              <a:rPr lang="en">
                <a:latin typeface="Lato"/>
                <a:ea typeface="Lato"/>
                <a:cs typeface="Lato"/>
                <a:sym typeface="Lato"/>
              </a:rPr>
              <a:t> BACHELOR          	55</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a:t>
            </a:r>
            <a:r>
              <a:rPr lang="en">
                <a:solidFill>
                  <a:srgbClr val="B7B7B7"/>
                </a:solidFill>
                <a:latin typeface="Lato"/>
                <a:ea typeface="Lato"/>
                <a:cs typeface="Lato"/>
                <a:sym typeface="Lato"/>
              </a:rPr>
              <a:t>2</a:t>
            </a:r>
            <a:r>
              <a:rPr lang="en">
                <a:latin typeface="Lato"/>
                <a:ea typeface="Lato"/>
                <a:cs typeface="Lato"/>
                <a:sym typeface="Lato"/>
              </a:rPr>
              <a:t> BACHELOR          	45</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a:t>
            </a:r>
            <a:r>
              <a:rPr lang="en">
                <a:solidFill>
                  <a:srgbClr val="B7B7B7"/>
                </a:solidFill>
                <a:latin typeface="Lato"/>
                <a:ea typeface="Lato"/>
                <a:cs typeface="Lato"/>
                <a:sym typeface="Lato"/>
              </a:rPr>
              <a:t>3</a:t>
            </a:r>
            <a:r>
              <a:rPr lang="en">
                <a:latin typeface="Lato"/>
                <a:ea typeface="Lato"/>
                <a:cs typeface="Lato"/>
                <a:sym typeface="Lato"/>
              </a:rPr>
              <a:t> JUNIOR COLLEGE    	45</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a:t>
            </a:r>
            <a:r>
              <a:rPr lang="en">
                <a:solidFill>
                  <a:srgbClr val="B7B7B7"/>
                </a:solidFill>
                <a:latin typeface="Lato"/>
                <a:ea typeface="Lato"/>
                <a:cs typeface="Lato"/>
                <a:sym typeface="Lato"/>
              </a:rPr>
              <a:t>4</a:t>
            </a:r>
            <a:r>
              <a:rPr lang="en">
                <a:latin typeface="Lato"/>
                <a:ea typeface="Lato"/>
                <a:cs typeface="Lato"/>
                <a:sym typeface="Lato"/>
              </a:rPr>
              <a:t> HIGH SCHOOL       	40</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a:t>
            </a:r>
            <a:r>
              <a:rPr lang="en">
                <a:solidFill>
                  <a:srgbClr val="B7B7B7"/>
                </a:solidFill>
                <a:latin typeface="Lato"/>
                <a:ea typeface="Lato"/>
                <a:cs typeface="Lato"/>
                <a:sym typeface="Lato"/>
              </a:rPr>
              <a:t>5</a:t>
            </a:r>
            <a:r>
              <a:rPr lang="en">
                <a:latin typeface="Lato"/>
                <a:ea typeface="Lato"/>
                <a:cs typeface="Lato"/>
                <a:sym typeface="Lato"/>
              </a:rPr>
              <a:t> HIGH SCHOOL       	48</a:t>
            </a:r>
            <a:endParaRPr>
              <a:latin typeface="Lato"/>
              <a:ea typeface="Lato"/>
              <a:cs typeface="Lato"/>
              <a:sym typeface="Lato"/>
            </a:endParaRPr>
          </a:p>
          <a:p>
            <a:pPr indent="0" lvl="0" marL="0" rtl="0" algn="l">
              <a:spcBef>
                <a:spcPts val="0"/>
              </a:spcBef>
              <a:spcAft>
                <a:spcPts val="0"/>
              </a:spcAft>
              <a:buNone/>
            </a:pPr>
            <a:r>
              <a:rPr lang="en">
                <a:solidFill>
                  <a:srgbClr val="B7B7B7"/>
                </a:solidFill>
                <a:latin typeface="Lato"/>
                <a:ea typeface="Lato"/>
                <a:cs typeface="Lato"/>
                <a:sym typeface="Lato"/>
              </a:rPr>
              <a:t> 6</a:t>
            </a:r>
            <a:r>
              <a:rPr lang="en">
                <a:latin typeface="Lato"/>
                <a:ea typeface="Lato"/>
                <a:cs typeface="Lato"/>
                <a:sym typeface="Lato"/>
              </a:rPr>
              <a:t> JUNIOR COLLEGE    	26</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a:t>
            </a:r>
            <a:r>
              <a:rPr lang="en">
                <a:solidFill>
                  <a:srgbClr val="B7B7B7"/>
                </a:solidFill>
                <a:latin typeface="Lato"/>
                <a:ea typeface="Lato"/>
                <a:cs typeface="Lato"/>
                <a:sym typeface="Lato"/>
              </a:rPr>
              <a:t>7</a:t>
            </a:r>
            <a:r>
              <a:rPr lang="en">
                <a:latin typeface="Lato"/>
                <a:ea typeface="Lato"/>
                <a:cs typeface="Lato"/>
                <a:sym typeface="Lato"/>
              </a:rPr>
              <a:t> HIGH SCHOOL       	40</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a:t>
            </a:r>
            <a:r>
              <a:rPr lang="en">
                <a:solidFill>
                  <a:srgbClr val="B7B7B7"/>
                </a:solidFill>
                <a:latin typeface="Lato"/>
                <a:ea typeface="Lato"/>
                <a:cs typeface="Lato"/>
                <a:sym typeface="Lato"/>
              </a:rPr>
              <a:t>8</a:t>
            </a:r>
            <a:r>
              <a:rPr lang="en">
                <a:latin typeface="Lato"/>
                <a:ea typeface="Lato"/>
                <a:cs typeface="Lato"/>
                <a:sym typeface="Lato"/>
              </a:rPr>
              <a:t> BACHELOR          	50</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a:t>
            </a:r>
            <a:r>
              <a:rPr lang="en">
                <a:solidFill>
                  <a:srgbClr val="B7B7B7"/>
                </a:solidFill>
                <a:latin typeface="Lato"/>
                <a:ea typeface="Lato"/>
                <a:cs typeface="Lato"/>
                <a:sym typeface="Lato"/>
              </a:rPr>
              <a:t>9</a:t>
            </a:r>
            <a:r>
              <a:rPr lang="en">
                <a:latin typeface="Lato"/>
                <a:ea typeface="Lato"/>
                <a:cs typeface="Lato"/>
                <a:sym typeface="Lato"/>
              </a:rPr>
              <a:t> HIGH SCHOOL       	40</a:t>
            </a:r>
            <a:endParaRPr>
              <a:latin typeface="Lato"/>
              <a:ea typeface="Lato"/>
              <a:cs typeface="Lato"/>
              <a:sym typeface="Lato"/>
            </a:endParaRPr>
          </a:p>
          <a:p>
            <a:pPr indent="0" lvl="0" marL="0" rtl="0" algn="l">
              <a:spcBef>
                <a:spcPts val="0"/>
              </a:spcBef>
              <a:spcAft>
                <a:spcPts val="0"/>
              </a:spcAft>
              <a:buNone/>
            </a:pPr>
            <a:r>
              <a:rPr lang="en">
                <a:solidFill>
                  <a:srgbClr val="B7B7B7"/>
                </a:solidFill>
                <a:latin typeface="Lato"/>
                <a:ea typeface="Lato"/>
                <a:cs typeface="Lato"/>
                <a:sym typeface="Lato"/>
              </a:rPr>
              <a:t>10</a:t>
            </a:r>
            <a:r>
              <a:rPr lang="en">
                <a:latin typeface="Lato"/>
                <a:ea typeface="Lato"/>
                <a:cs typeface="Lato"/>
                <a:sym typeface="Lato"/>
              </a:rPr>
              <a:t> HIGH SCHOOL       	25</a:t>
            </a:r>
            <a:endParaRPr>
              <a:latin typeface="Lato"/>
              <a:ea typeface="Lato"/>
              <a:cs typeface="Lato"/>
              <a:sym typeface="Lato"/>
            </a:endParaRPr>
          </a:p>
          <a:p>
            <a:pPr indent="0" lvl="0" marL="0" rtl="0" algn="l">
              <a:spcBef>
                <a:spcPts val="0"/>
              </a:spcBef>
              <a:spcAft>
                <a:spcPts val="0"/>
              </a:spcAft>
              <a:buNone/>
            </a:pPr>
            <a:r>
              <a:rPr lang="en">
                <a:solidFill>
                  <a:srgbClr val="B7B7B7"/>
                </a:solidFill>
                <a:latin typeface="Lato"/>
                <a:ea typeface="Lato"/>
                <a:cs typeface="Lato"/>
                <a:sym typeface="Lato"/>
              </a:rPr>
              <a:t># … with 1,162 more rows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5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Hours Worked &amp; Education</a:t>
            </a:r>
            <a:endParaRPr/>
          </a:p>
        </p:txBody>
      </p:sp>
      <p:sp>
        <p:nvSpPr>
          <p:cNvPr id="302" name="Google Shape;302;p55"/>
          <p:cNvSpPr txBox="1"/>
          <p:nvPr>
            <p:ph idx="1" type="body"/>
          </p:nvPr>
        </p:nvSpPr>
        <p:spPr>
          <a:xfrm>
            <a:off x="311700" y="1152475"/>
            <a:ext cx="317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Side by Side Boxplots</a:t>
            </a:r>
            <a:endParaRPr/>
          </a:p>
          <a:p>
            <a:pPr indent="0" lvl="0" marL="0" rtl="0" algn="l">
              <a:spcBef>
                <a:spcPts val="1600"/>
              </a:spcBef>
              <a:spcAft>
                <a:spcPts val="1600"/>
              </a:spcAft>
              <a:buNone/>
            </a:pPr>
            <a:r>
              <a:rPr lang="en"/>
              <a:t>What can you say about the relationship between the variables?</a:t>
            </a:r>
            <a:endParaRPr/>
          </a:p>
        </p:txBody>
      </p:sp>
      <p:pic>
        <p:nvPicPr>
          <p:cNvPr id="303" name="Google Shape;303;p55"/>
          <p:cNvPicPr preferRelativeResize="0"/>
          <p:nvPr/>
        </p:nvPicPr>
        <p:blipFill>
          <a:blip r:embed="rId3">
            <a:alphaModFix/>
          </a:blip>
          <a:stretch>
            <a:fillRect/>
          </a:stretch>
        </p:blipFill>
        <p:spPr>
          <a:xfrm>
            <a:off x="3638100" y="1169850"/>
            <a:ext cx="5353500" cy="351849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z-test</a:t>
            </a:r>
            <a:endParaRPr/>
          </a:p>
        </p:txBody>
      </p:sp>
      <p:sp>
        <p:nvSpPr>
          <p:cNvPr id="309" name="Google Shape;309;p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Can we use a z-test to test our hypothesis?</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No</a:t>
            </a:r>
            <a:endParaRPr/>
          </a:p>
          <a:p>
            <a:pPr indent="-317500" lvl="1" marL="914400" rtl="0" algn="l">
              <a:spcBef>
                <a:spcPts val="0"/>
              </a:spcBef>
              <a:spcAft>
                <a:spcPts val="0"/>
              </a:spcAft>
              <a:buSzPts val="1400"/>
              <a:buChar char="○"/>
            </a:pPr>
            <a:r>
              <a:rPr lang="en"/>
              <a:t>z-tests can only compare two means</a:t>
            </a:r>
            <a:endParaRPr/>
          </a:p>
          <a:p>
            <a:pPr indent="-342900" lvl="0" marL="457200" rtl="0" algn="l">
              <a:spcBef>
                <a:spcPts val="0"/>
              </a:spcBef>
              <a:spcAft>
                <a:spcPts val="0"/>
              </a:spcAft>
              <a:buSzPts val="1800"/>
              <a:buChar char="●"/>
            </a:pPr>
            <a:r>
              <a:rPr lang="en"/>
              <a:t>Can we manipulate our data so that a z-test will apply?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0" st="0"/>
                                            </p:txEl>
                                          </p:spTgt>
                                        </p:tgtEl>
                                        <p:attrNameLst>
                                          <p:attrName>style.visibility</p:attrName>
                                        </p:attrNameLst>
                                      </p:cBhvr>
                                      <p:to>
                                        <p:strVal val="visible"/>
                                      </p:to>
                                    </p:set>
                                    <p:animEffect filter="fade" transition="in">
                                      <p:cBhvr>
                                        <p:cTn dur="1000"/>
                                        <p:tgtEl>
                                          <p:spTgt spid="3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1" st="1"/>
                                            </p:txEl>
                                          </p:spTgt>
                                        </p:tgtEl>
                                        <p:attrNameLst>
                                          <p:attrName>style.visibility</p:attrName>
                                        </p:attrNameLst>
                                      </p:cBhvr>
                                      <p:to>
                                        <p:strVal val="visible"/>
                                      </p:to>
                                    </p:set>
                                    <p:animEffect filter="fade" transition="in">
                                      <p:cBhvr>
                                        <p:cTn dur="1000"/>
                                        <p:tgtEl>
                                          <p:spTgt spid="3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2" st="2"/>
                                            </p:txEl>
                                          </p:spTgt>
                                        </p:tgtEl>
                                        <p:attrNameLst>
                                          <p:attrName>style.visibility</p:attrName>
                                        </p:attrNameLst>
                                      </p:cBhvr>
                                      <p:to>
                                        <p:strVal val="visible"/>
                                      </p:to>
                                    </p:set>
                                    <p:animEffect filter="fade" transition="in">
                                      <p:cBhvr>
                                        <p:cTn dur="1000"/>
                                        <p:tgtEl>
                                          <p:spTgt spid="30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3" st="3"/>
                                            </p:txEl>
                                          </p:spTgt>
                                        </p:tgtEl>
                                        <p:attrNameLst>
                                          <p:attrName>style.visibility</p:attrName>
                                        </p:attrNameLst>
                                      </p:cBhvr>
                                      <p:to>
                                        <p:strVal val="visible"/>
                                      </p:to>
                                    </p:set>
                                    <p:animEffect filter="fade" transition="in">
                                      <p:cBhvr>
                                        <p:cTn dur="1000"/>
                                        <p:tgtEl>
                                          <p:spTgt spid="30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4" st="4"/>
                                            </p:txEl>
                                          </p:spTgt>
                                        </p:tgtEl>
                                        <p:attrNameLst>
                                          <p:attrName>style.visibility</p:attrName>
                                        </p:attrNameLst>
                                      </p:cBhvr>
                                      <p:to>
                                        <p:strVal val="visible"/>
                                      </p:to>
                                    </p:set>
                                    <p:animEffect filter="fade" transition="in">
                                      <p:cBhvr>
                                        <p:cTn dur="1000"/>
                                        <p:tgtEl>
                                          <p:spTgt spid="30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7"/>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Collapsing Data</a:t>
            </a:r>
            <a:endParaRPr/>
          </a:p>
        </p:txBody>
      </p:sp>
      <p:sp>
        <p:nvSpPr>
          <p:cNvPr id="315" name="Google Shape;315;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Sometimes it makes sense to collapse similar or related groups together. In this case we might think of HS as a dividing line:</a:t>
            </a:r>
            <a:endParaRPr/>
          </a:p>
          <a:p>
            <a:pPr indent="-317500" lvl="1" marL="914400" rtl="0" algn="l">
              <a:spcBef>
                <a:spcPts val="0"/>
              </a:spcBef>
              <a:spcAft>
                <a:spcPts val="0"/>
              </a:spcAft>
              <a:buSzPts val="1400"/>
              <a:buChar char="○"/>
            </a:pPr>
            <a:r>
              <a:rPr lang="en"/>
              <a:t>HS or Lower:  Less than HS and HS from the original data set</a:t>
            </a:r>
            <a:endParaRPr/>
          </a:p>
          <a:p>
            <a:pPr indent="-317500" lvl="1" marL="914400" rtl="0" algn="l">
              <a:spcBef>
                <a:spcPts val="0"/>
              </a:spcBef>
              <a:spcAft>
                <a:spcPts val="0"/>
              </a:spcAft>
              <a:buSzPts val="1400"/>
              <a:buChar char="○"/>
            </a:pPr>
            <a:r>
              <a:rPr lang="en"/>
              <a:t>College or Higher:  Junior College, Bachelors, and Graduate from the original data set</a:t>
            </a:r>
            <a:endParaRPr/>
          </a:p>
          <a:p>
            <a:pPr indent="-342900" lvl="0" marL="457200" rtl="0" algn="l">
              <a:spcBef>
                <a:spcPts val="0"/>
              </a:spcBef>
              <a:spcAft>
                <a:spcPts val="0"/>
              </a:spcAft>
              <a:buSzPts val="1800"/>
              <a:buChar char="●"/>
            </a:pPr>
            <a:r>
              <a:rPr lang="en"/>
              <a:t>Now we have two groups that we can compare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xEl>
                                              <p:pRg end="0" st="0"/>
                                            </p:txEl>
                                          </p:spTgt>
                                        </p:tgtEl>
                                        <p:attrNameLst>
                                          <p:attrName>style.visibility</p:attrName>
                                        </p:attrNameLst>
                                      </p:cBhvr>
                                      <p:to>
                                        <p:strVal val="visible"/>
                                      </p:to>
                                    </p:set>
                                    <p:animEffect filter="fade" transition="in">
                                      <p:cBhvr>
                                        <p:cTn dur="1000"/>
                                        <p:tgtEl>
                                          <p:spTgt spid="3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xEl>
                                              <p:pRg end="1" st="1"/>
                                            </p:txEl>
                                          </p:spTgt>
                                        </p:tgtEl>
                                        <p:attrNameLst>
                                          <p:attrName>style.visibility</p:attrName>
                                        </p:attrNameLst>
                                      </p:cBhvr>
                                      <p:to>
                                        <p:strVal val="visible"/>
                                      </p:to>
                                    </p:set>
                                    <p:animEffect filter="fade" transition="in">
                                      <p:cBhvr>
                                        <p:cTn dur="1000"/>
                                        <p:tgtEl>
                                          <p:spTgt spid="31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xEl>
                                              <p:pRg end="2" st="2"/>
                                            </p:txEl>
                                          </p:spTgt>
                                        </p:tgtEl>
                                        <p:attrNameLst>
                                          <p:attrName>style.visibility</p:attrName>
                                        </p:attrNameLst>
                                      </p:cBhvr>
                                      <p:to>
                                        <p:strVal val="visible"/>
                                      </p:to>
                                    </p:set>
                                    <p:animEffect filter="fade" transition="in">
                                      <p:cBhvr>
                                        <p:cTn dur="1000"/>
                                        <p:tgtEl>
                                          <p:spTgt spid="31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xEl>
                                              <p:pRg end="3" st="3"/>
                                            </p:txEl>
                                          </p:spTgt>
                                        </p:tgtEl>
                                        <p:attrNameLst>
                                          <p:attrName>style.visibility</p:attrName>
                                        </p:attrNameLst>
                                      </p:cBhvr>
                                      <p:to>
                                        <p:strVal val="visible"/>
                                      </p:to>
                                    </p:set>
                                    <p:animEffect filter="fade" transition="in">
                                      <p:cBhvr>
                                        <p:cTn dur="1000"/>
                                        <p:tgtEl>
                                          <p:spTgt spid="31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8"/>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College or More vs. HS or Less</a:t>
            </a:r>
            <a:endParaRPr/>
          </a:p>
        </p:txBody>
      </p:sp>
      <p:sp>
        <p:nvSpPr>
          <p:cNvPr id="321" name="Google Shape;321;p58"/>
          <p:cNvSpPr txBox="1"/>
          <p:nvPr/>
        </p:nvSpPr>
        <p:spPr>
          <a:xfrm>
            <a:off x="5169875" y="1219200"/>
            <a:ext cx="3581400" cy="124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  Education		mean    	sd            n</a:t>
            </a:r>
            <a:endParaRPr>
              <a:latin typeface="Lato"/>
              <a:ea typeface="Lato"/>
              <a:cs typeface="Lato"/>
              <a:sym typeface="Lato"/>
            </a:endParaRPr>
          </a:p>
          <a:p>
            <a:pPr indent="0" lvl="0" marL="0" rtl="0" algn="l">
              <a:spcBef>
                <a:spcPts val="0"/>
              </a:spcBef>
              <a:spcAft>
                <a:spcPts val="0"/>
              </a:spcAft>
              <a:buNone/>
            </a:pPr>
            <a:r>
              <a:rPr lang="en" sz="1300">
                <a:solidFill>
                  <a:srgbClr val="B7B7B7"/>
                </a:solidFill>
                <a:latin typeface="Lato"/>
                <a:ea typeface="Lato"/>
                <a:cs typeface="Lato"/>
                <a:sym typeface="Lato"/>
              </a:rPr>
              <a:t>* &lt;chr&gt;         		&lt;dbl&gt;            &lt;dbl&gt;     &lt;int&gt;</a:t>
            </a:r>
            <a:endParaRPr sz="1300">
              <a:solidFill>
                <a:srgbClr val="B7B7B7"/>
              </a:solidFill>
              <a:latin typeface="Lato"/>
              <a:ea typeface="Lato"/>
              <a:cs typeface="Lato"/>
              <a:sym typeface="Lato"/>
            </a:endParaRPr>
          </a:p>
          <a:p>
            <a:pPr indent="0" lvl="0" marL="0" rtl="0" algn="l">
              <a:spcBef>
                <a:spcPts val="0"/>
              </a:spcBef>
              <a:spcAft>
                <a:spcPts val="0"/>
              </a:spcAft>
              <a:buNone/>
            </a:pPr>
            <a:r>
              <a:rPr lang="en">
                <a:solidFill>
                  <a:srgbClr val="B7B7B7"/>
                </a:solidFill>
                <a:latin typeface="Lato"/>
                <a:ea typeface="Lato"/>
                <a:cs typeface="Lato"/>
                <a:sym typeface="Lato"/>
              </a:rPr>
              <a:t>1</a:t>
            </a:r>
            <a:r>
              <a:rPr lang="en">
                <a:latin typeface="Lato"/>
                <a:ea typeface="Lato"/>
                <a:cs typeface="Lato"/>
                <a:sym typeface="Lato"/>
              </a:rPr>
              <a:t> Col or Higher  	41.8  		15.1     505</a:t>
            </a:r>
            <a:endParaRPr>
              <a:latin typeface="Lato"/>
              <a:ea typeface="Lato"/>
              <a:cs typeface="Lato"/>
              <a:sym typeface="Lato"/>
            </a:endParaRPr>
          </a:p>
          <a:p>
            <a:pPr indent="0" lvl="0" marL="0" rtl="0" algn="l">
              <a:spcBef>
                <a:spcPts val="0"/>
              </a:spcBef>
              <a:spcAft>
                <a:spcPts val="0"/>
              </a:spcAft>
              <a:buNone/>
            </a:pPr>
            <a:r>
              <a:rPr lang="en">
                <a:solidFill>
                  <a:srgbClr val="B7B7B7"/>
                </a:solidFill>
                <a:latin typeface="Lato"/>
                <a:ea typeface="Lato"/>
                <a:cs typeface="Lato"/>
                <a:sym typeface="Lato"/>
              </a:rPr>
              <a:t>2</a:t>
            </a:r>
            <a:r>
              <a:rPr lang="en">
                <a:latin typeface="Lato"/>
                <a:ea typeface="Lato"/>
                <a:cs typeface="Lato"/>
                <a:sym typeface="Lato"/>
              </a:rPr>
              <a:t> HS or Less     	39.4  		15.1     667</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322" name="Google Shape;322;p58"/>
          <p:cNvSpPr txBox="1"/>
          <p:nvPr/>
        </p:nvSpPr>
        <p:spPr>
          <a:xfrm>
            <a:off x="1084400" y="4372725"/>
            <a:ext cx="344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Do you think there is a true difference?</a:t>
            </a:r>
            <a:endParaRPr>
              <a:latin typeface="Lato"/>
              <a:ea typeface="Lato"/>
              <a:cs typeface="Lato"/>
              <a:sym typeface="Lato"/>
            </a:endParaRPr>
          </a:p>
        </p:txBody>
      </p:sp>
      <p:pic>
        <p:nvPicPr>
          <p:cNvPr id="323" name="Google Shape;323;p58"/>
          <p:cNvPicPr preferRelativeResize="0"/>
          <p:nvPr/>
        </p:nvPicPr>
        <p:blipFill>
          <a:blip r:embed="rId3">
            <a:alphaModFix/>
          </a:blip>
          <a:stretch>
            <a:fillRect/>
          </a:stretch>
        </p:blipFill>
        <p:spPr>
          <a:xfrm>
            <a:off x="5222174" y="2466000"/>
            <a:ext cx="3610136" cy="2372700"/>
          </a:xfrm>
          <a:prstGeom prst="rect">
            <a:avLst/>
          </a:prstGeom>
          <a:noFill/>
          <a:ln>
            <a:noFill/>
          </a:ln>
        </p:spPr>
      </p:pic>
      <p:pic>
        <p:nvPicPr>
          <p:cNvPr id="324" name="Google Shape;324;p58"/>
          <p:cNvPicPr preferRelativeResize="0"/>
          <p:nvPr/>
        </p:nvPicPr>
        <p:blipFill>
          <a:blip r:embed="rId4">
            <a:alphaModFix/>
          </a:blip>
          <a:stretch>
            <a:fillRect/>
          </a:stretch>
        </p:blipFill>
        <p:spPr>
          <a:xfrm>
            <a:off x="152400" y="1169850"/>
            <a:ext cx="4641394" cy="30504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9"/>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Difference Between Two Means</a:t>
            </a:r>
            <a:endParaRPr/>
          </a:p>
        </p:txBody>
      </p:sp>
      <p:sp>
        <p:nvSpPr>
          <p:cNvPr id="330" name="Google Shape;330;p59"/>
          <p:cNvSpPr txBox="1"/>
          <p:nvPr>
            <p:ph idx="1" type="body"/>
          </p:nvPr>
        </p:nvSpPr>
        <p:spPr>
          <a:xfrm>
            <a:off x="311700" y="1152475"/>
            <a:ext cx="4582500" cy="89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difference between the sample means is</a:t>
            </a:r>
            <a:endParaRPr/>
          </a:p>
          <a:p>
            <a:pPr indent="0" lvl="0" marL="0" rtl="0" algn="l">
              <a:spcBef>
                <a:spcPts val="1600"/>
              </a:spcBef>
              <a:spcAft>
                <a:spcPts val="1600"/>
              </a:spcAft>
              <a:buNone/>
            </a:pPr>
            <a:r>
              <a:t/>
            </a:r>
            <a:endParaRPr/>
          </a:p>
        </p:txBody>
      </p:sp>
      <p:pic>
        <p:nvPicPr>
          <p:cNvPr descr="\bar{x}_{coll}-\bar{x}_{hs}=41.8-39.4 = 2.4 \text{ hours}" id="331" name="Google Shape;331;p59" title="MathEquation,#000000"/>
          <p:cNvPicPr preferRelativeResize="0"/>
          <p:nvPr/>
        </p:nvPicPr>
        <p:blipFill>
          <a:blip r:embed="rId3">
            <a:alphaModFix/>
          </a:blip>
          <a:stretch>
            <a:fillRect/>
          </a:stretch>
        </p:blipFill>
        <p:spPr>
          <a:xfrm>
            <a:off x="611775" y="1683753"/>
            <a:ext cx="3769032" cy="292100"/>
          </a:xfrm>
          <a:prstGeom prst="rect">
            <a:avLst/>
          </a:prstGeom>
          <a:noFill/>
          <a:ln>
            <a:noFill/>
          </a:ln>
        </p:spPr>
      </p:pic>
      <p:sp>
        <p:nvSpPr>
          <p:cNvPr id="332" name="Google Shape;332;p59"/>
          <p:cNvSpPr txBox="1"/>
          <p:nvPr/>
        </p:nvSpPr>
        <p:spPr>
          <a:xfrm>
            <a:off x="391525" y="2512350"/>
            <a:ext cx="727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Can we use this sample difference to estimate the true difference in the population?</a:t>
            </a:r>
            <a:endParaRPr>
              <a:latin typeface="Lato"/>
              <a:ea typeface="Lato"/>
              <a:cs typeface="Lato"/>
              <a:sym typeface="Lato"/>
            </a:endParaRPr>
          </a:p>
        </p:txBody>
      </p:sp>
      <p:pic>
        <p:nvPicPr>
          <p:cNvPr descr="\mu_{coll}-\mu_{hs}" id="333" name="Google Shape;333;p59" title="MathEquation,#000000"/>
          <p:cNvPicPr preferRelativeResize="0"/>
          <p:nvPr/>
        </p:nvPicPr>
        <p:blipFill>
          <a:blip r:embed="rId4">
            <a:alphaModFix/>
          </a:blip>
          <a:stretch>
            <a:fillRect/>
          </a:stretch>
        </p:blipFill>
        <p:spPr>
          <a:xfrm>
            <a:off x="2275800" y="3042575"/>
            <a:ext cx="1606900" cy="349500"/>
          </a:xfrm>
          <a:prstGeom prst="rect">
            <a:avLst/>
          </a:prstGeom>
          <a:noFill/>
          <a:ln>
            <a:noFill/>
          </a:ln>
        </p:spPr>
      </p:pic>
      <p:sp>
        <p:nvSpPr>
          <p:cNvPr id="334" name="Google Shape;334;p59"/>
          <p:cNvSpPr txBox="1"/>
          <p:nvPr/>
        </p:nvSpPr>
        <p:spPr>
          <a:xfrm>
            <a:off x="5653500" y="1208925"/>
            <a:ext cx="3178800" cy="9390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  </a:t>
            </a:r>
            <a:r>
              <a:rPr lang="en" sz="1200">
                <a:latin typeface="Lato"/>
                <a:ea typeface="Lato"/>
                <a:cs typeface="Lato"/>
                <a:sym typeface="Lato"/>
              </a:rPr>
              <a:t>Education		mean    	sd            n</a:t>
            </a:r>
            <a:endParaRPr sz="1200">
              <a:latin typeface="Lato"/>
              <a:ea typeface="Lato"/>
              <a:cs typeface="Lato"/>
              <a:sym typeface="Lato"/>
            </a:endParaRPr>
          </a:p>
          <a:p>
            <a:pPr indent="0" lvl="0" marL="0" rtl="0" algn="l">
              <a:spcBef>
                <a:spcPts val="0"/>
              </a:spcBef>
              <a:spcAft>
                <a:spcPts val="0"/>
              </a:spcAft>
              <a:buNone/>
            </a:pPr>
            <a:r>
              <a:rPr lang="en" sz="1100">
                <a:solidFill>
                  <a:srgbClr val="B7B7B7"/>
                </a:solidFill>
                <a:latin typeface="Lato"/>
                <a:ea typeface="Lato"/>
                <a:cs typeface="Lato"/>
                <a:sym typeface="Lato"/>
              </a:rPr>
              <a:t>* &lt;chr&gt;         		&lt;dbl&gt;            &lt;dbl&gt;     &lt;int&gt;</a:t>
            </a:r>
            <a:endParaRPr sz="1100">
              <a:solidFill>
                <a:srgbClr val="B7B7B7"/>
              </a:solidFill>
              <a:latin typeface="Lato"/>
              <a:ea typeface="Lato"/>
              <a:cs typeface="Lato"/>
              <a:sym typeface="Lato"/>
            </a:endParaRPr>
          </a:p>
          <a:p>
            <a:pPr indent="0" lvl="0" marL="0" rtl="0" algn="l">
              <a:spcBef>
                <a:spcPts val="0"/>
              </a:spcBef>
              <a:spcAft>
                <a:spcPts val="0"/>
              </a:spcAft>
              <a:buNone/>
            </a:pPr>
            <a:r>
              <a:rPr lang="en" sz="1200">
                <a:solidFill>
                  <a:srgbClr val="B7B7B7"/>
                </a:solidFill>
                <a:latin typeface="Lato"/>
                <a:ea typeface="Lato"/>
                <a:cs typeface="Lato"/>
                <a:sym typeface="Lato"/>
              </a:rPr>
              <a:t>1</a:t>
            </a:r>
            <a:r>
              <a:rPr lang="en" sz="1200">
                <a:latin typeface="Lato"/>
                <a:ea typeface="Lato"/>
                <a:cs typeface="Lato"/>
                <a:sym typeface="Lato"/>
              </a:rPr>
              <a:t> Col or Higher  	41.8  		15.1     505</a:t>
            </a:r>
            <a:endParaRPr sz="1200">
              <a:latin typeface="Lato"/>
              <a:ea typeface="Lato"/>
              <a:cs typeface="Lato"/>
              <a:sym typeface="Lato"/>
            </a:endParaRPr>
          </a:p>
          <a:p>
            <a:pPr indent="0" lvl="0" marL="0" rtl="0" algn="l">
              <a:spcBef>
                <a:spcPts val="0"/>
              </a:spcBef>
              <a:spcAft>
                <a:spcPts val="0"/>
              </a:spcAft>
              <a:buNone/>
            </a:pPr>
            <a:r>
              <a:rPr lang="en" sz="1200">
                <a:solidFill>
                  <a:srgbClr val="B7B7B7"/>
                </a:solidFill>
                <a:latin typeface="Lato"/>
                <a:ea typeface="Lato"/>
                <a:cs typeface="Lato"/>
                <a:sym typeface="Lato"/>
              </a:rPr>
              <a:t>2</a:t>
            </a:r>
            <a:r>
              <a:rPr lang="en" sz="1200">
                <a:latin typeface="Lato"/>
                <a:ea typeface="Lato"/>
                <a:cs typeface="Lato"/>
                <a:sym typeface="Lato"/>
              </a:rPr>
              <a:t> HS or Less     	39.4  		15.1     667</a:t>
            </a:r>
            <a:endParaRPr sz="12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60"/>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Difference Between Two Means</a:t>
            </a:r>
            <a:endParaRPr/>
          </a:p>
        </p:txBody>
      </p:sp>
      <p:sp>
        <p:nvSpPr>
          <p:cNvPr id="340" name="Google Shape;340;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What is the difference in the average number of hours worked per work by Americans with a college degree or higher and those with a high school diploma or lower? </a:t>
            </a:r>
            <a:endParaRPr i="1"/>
          </a:p>
          <a:p>
            <a:pPr indent="-323850" lvl="0" marL="457200" rtl="0" algn="l">
              <a:spcBef>
                <a:spcPts val="1600"/>
              </a:spcBef>
              <a:spcAft>
                <a:spcPts val="0"/>
              </a:spcAft>
              <a:buSzPts val="1500"/>
              <a:buChar char="●"/>
            </a:pPr>
            <a:r>
              <a:rPr lang="en" sz="1500">
                <a:solidFill>
                  <a:schemeClr val="dk1"/>
                </a:solidFill>
              </a:rPr>
              <a:t>Parameter of interest</a:t>
            </a:r>
            <a:r>
              <a:rPr lang="en" sz="1500"/>
              <a:t>: Difference between the average number of hours worked per week by </a:t>
            </a:r>
            <a:r>
              <a:rPr i="1" lang="en" sz="1500">
                <a:solidFill>
                  <a:schemeClr val="accent5"/>
                </a:solidFill>
              </a:rPr>
              <a:t>all</a:t>
            </a:r>
            <a:r>
              <a:rPr lang="en" sz="1500"/>
              <a:t> Americans with a college degree and the average number of hours worked per week by </a:t>
            </a:r>
            <a:r>
              <a:rPr i="1" lang="en" sz="1500">
                <a:solidFill>
                  <a:schemeClr val="accent5"/>
                </a:solidFill>
              </a:rPr>
              <a:t>all</a:t>
            </a:r>
            <a:r>
              <a:rPr i="1" lang="en" sz="1500"/>
              <a:t> </a:t>
            </a:r>
            <a:r>
              <a:rPr lang="en" sz="1500"/>
              <a:t>Americans with high school diploma or lower.</a:t>
            </a:r>
            <a:endParaRPr sz="1500"/>
          </a:p>
          <a:p>
            <a:pPr indent="0" lvl="0" marL="457200" rtl="0" algn="l">
              <a:spcBef>
                <a:spcPts val="1600"/>
              </a:spcBef>
              <a:spcAft>
                <a:spcPts val="0"/>
              </a:spcAft>
              <a:buNone/>
            </a:pPr>
            <a:r>
              <a:t/>
            </a:r>
            <a:endParaRPr sz="1500"/>
          </a:p>
          <a:p>
            <a:pPr indent="-323850" lvl="0" marL="457200" rtl="0" algn="l">
              <a:spcBef>
                <a:spcPts val="1600"/>
              </a:spcBef>
              <a:spcAft>
                <a:spcPts val="0"/>
              </a:spcAft>
              <a:buSzPts val="1500"/>
              <a:buChar char="●"/>
            </a:pPr>
            <a:r>
              <a:rPr lang="en" sz="1500">
                <a:solidFill>
                  <a:schemeClr val="dk1"/>
                </a:solidFill>
              </a:rPr>
              <a:t>Point estimate</a:t>
            </a:r>
            <a:r>
              <a:rPr lang="en" sz="1500"/>
              <a:t>: Difference between the average number of hours worked per week by </a:t>
            </a:r>
            <a:r>
              <a:rPr i="1" lang="en" sz="1500">
                <a:solidFill>
                  <a:schemeClr val="accent5"/>
                </a:solidFill>
              </a:rPr>
              <a:t>sampled</a:t>
            </a:r>
            <a:r>
              <a:rPr lang="en" sz="1500"/>
              <a:t> Americans with a college degree and the average number of hours worked per week by </a:t>
            </a:r>
            <a:r>
              <a:rPr i="1" lang="en" sz="1500">
                <a:solidFill>
                  <a:schemeClr val="accent5"/>
                </a:solidFill>
              </a:rPr>
              <a:t>sampled</a:t>
            </a:r>
            <a:r>
              <a:rPr i="1" lang="en" sz="1500"/>
              <a:t> </a:t>
            </a:r>
            <a:r>
              <a:rPr lang="en" sz="1500"/>
              <a:t>Americans with high school diploma or lower.</a:t>
            </a:r>
            <a:endParaRPr sz="1500"/>
          </a:p>
        </p:txBody>
      </p:sp>
      <p:pic>
        <p:nvPicPr>
          <p:cNvPr descr="\mu_{coll}-\mu_{hs}" id="341" name="Google Shape;341;p60" title="MathEquation,#000000"/>
          <p:cNvPicPr preferRelativeResize="0"/>
          <p:nvPr/>
        </p:nvPicPr>
        <p:blipFill>
          <a:blip r:embed="rId3">
            <a:alphaModFix/>
          </a:blip>
          <a:stretch>
            <a:fillRect/>
          </a:stretch>
        </p:blipFill>
        <p:spPr>
          <a:xfrm>
            <a:off x="3860325" y="3014408"/>
            <a:ext cx="1399274" cy="304342"/>
          </a:xfrm>
          <a:prstGeom prst="rect">
            <a:avLst/>
          </a:prstGeom>
          <a:noFill/>
          <a:ln>
            <a:noFill/>
          </a:ln>
        </p:spPr>
      </p:pic>
      <p:pic>
        <p:nvPicPr>
          <p:cNvPr descr="\bar{x}_{coll}-\bar{x}_{hs}" id="342" name="Google Shape;342;p60" title="MathEquation,#000000"/>
          <p:cNvPicPr preferRelativeResize="0"/>
          <p:nvPr/>
        </p:nvPicPr>
        <p:blipFill>
          <a:blip r:embed="rId4">
            <a:alphaModFix/>
          </a:blip>
          <a:stretch>
            <a:fillRect/>
          </a:stretch>
        </p:blipFill>
        <p:spPr>
          <a:xfrm>
            <a:off x="3860323" y="4479125"/>
            <a:ext cx="1399282" cy="292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61"/>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Applying the Central Limit Theorem</a:t>
            </a:r>
            <a:endParaRPr/>
          </a:p>
        </p:txBody>
      </p:sp>
      <p:sp>
        <p:nvSpPr>
          <p:cNvPr id="348" name="Google Shape;348;p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apply what we know about the sampling distribution from the Central Limit Theorem as long as the </a:t>
            </a:r>
            <a:r>
              <a:rPr lang="en">
                <a:solidFill>
                  <a:schemeClr val="dk1"/>
                </a:solidFill>
              </a:rPr>
              <a:t>model assumptions</a:t>
            </a:r>
            <a:r>
              <a:rPr lang="en"/>
              <a:t> or </a:t>
            </a:r>
            <a:r>
              <a:rPr lang="en">
                <a:solidFill>
                  <a:schemeClr val="dk1"/>
                </a:solidFill>
              </a:rPr>
              <a:t>conditions</a:t>
            </a:r>
            <a:r>
              <a:rPr lang="en"/>
              <a:t> are met.</a:t>
            </a:r>
            <a:endParaRPr/>
          </a:p>
          <a:p>
            <a:pPr indent="-342900" lvl="0" marL="457200" rtl="0" algn="l">
              <a:spcBef>
                <a:spcPts val="1600"/>
              </a:spcBef>
              <a:spcAft>
                <a:spcPts val="0"/>
              </a:spcAft>
              <a:buSzPts val="1800"/>
              <a:buChar char="●"/>
            </a:pPr>
            <a:r>
              <a:rPr lang="en"/>
              <a:t>Independence within groups:  Are individuals independent of each other?</a:t>
            </a:r>
            <a:endParaRPr/>
          </a:p>
          <a:p>
            <a:pPr indent="-317500" lvl="1" marL="914400" rtl="0" algn="l">
              <a:spcBef>
                <a:spcPts val="0"/>
              </a:spcBef>
              <a:spcAft>
                <a:spcPts val="0"/>
              </a:spcAft>
              <a:buSzPts val="1400"/>
              <a:buChar char="✓"/>
            </a:pPr>
            <a:r>
              <a:rPr lang="en"/>
              <a:t>Both groups are sampled randomly (GSS methodology)</a:t>
            </a:r>
            <a:endParaRPr/>
          </a:p>
          <a:p>
            <a:pPr indent="-317500" lvl="1" marL="914400" rtl="0" algn="l">
              <a:spcBef>
                <a:spcPts val="0"/>
              </a:spcBef>
              <a:spcAft>
                <a:spcPts val="0"/>
              </a:spcAft>
              <a:buSzPts val="1400"/>
              <a:buChar char="✓"/>
            </a:pPr>
            <a:r>
              <a:rPr lang="en"/>
              <a:t>Both groups are much smaller than the populations so sampling without replacement is fine</a:t>
            </a:r>
            <a:endParaRPr/>
          </a:p>
          <a:p>
            <a:pPr indent="-342900" lvl="0" marL="457200" rtl="0" algn="l">
              <a:spcBef>
                <a:spcPts val="0"/>
              </a:spcBef>
              <a:spcAft>
                <a:spcPts val="0"/>
              </a:spcAft>
              <a:buSzPts val="1800"/>
              <a:buChar char="●"/>
            </a:pPr>
            <a:r>
              <a:rPr lang="en"/>
              <a:t>Independence between groups: Are the two groups independent?</a:t>
            </a:r>
            <a:endParaRPr/>
          </a:p>
          <a:p>
            <a:pPr indent="-317500" lvl="1" marL="914400" rtl="0" algn="l">
              <a:spcBef>
                <a:spcPts val="0"/>
              </a:spcBef>
              <a:spcAft>
                <a:spcPts val="0"/>
              </a:spcAft>
              <a:buSzPts val="1400"/>
              <a:buChar char="✓"/>
            </a:pPr>
            <a:r>
              <a:rPr lang="en"/>
              <a:t>Again, since all individuals are sampled randomly this condition is satisfied.</a:t>
            </a:r>
            <a:endParaRPr/>
          </a:p>
          <a:p>
            <a:pPr indent="-342900" lvl="0" marL="457200" rtl="0" algn="l">
              <a:spcBef>
                <a:spcPts val="0"/>
              </a:spcBef>
              <a:spcAft>
                <a:spcPts val="0"/>
              </a:spcAft>
              <a:buSzPts val="1800"/>
              <a:buChar char="●"/>
            </a:pPr>
            <a:r>
              <a:rPr lang="en"/>
              <a:t>Sample size / skew:  Will the sampling distribution be sufficiently Normal?</a:t>
            </a:r>
            <a:endParaRPr/>
          </a:p>
          <a:p>
            <a:pPr indent="-317500" lvl="1" marL="914400" rtl="0" algn="l">
              <a:spcBef>
                <a:spcPts val="0"/>
              </a:spcBef>
              <a:spcAft>
                <a:spcPts val="0"/>
              </a:spcAft>
              <a:buSzPts val="1400"/>
              <a:buChar char="✓"/>
            </a:pPr>
            <a:r>
              <a:rPr lang="en"/>
              <a:t>Both groups have fairly large sample sizes (505 and 667)</a:t>
            </a:r>
            <a:endParaRPr/>
          </a:p>
          <a:p>
            <a:pPr indent="-317500" lvl="1" marL="914400" rtl="0" algn="l">
              <a:spcBef>
                <a:spcPts val="0"/>
              </a:spcBef>
              <a:spcAft>
                <a:spcPts val="0"/>
              </a:spcAft>
              <a:buSzPts val="1400"/>
              <a:buChar char="✓"/>
            </a:pPr>
            <a:r>
              <a:rPr lang="en"/>
              <a:t>Both histograms and boxplots, although not perfectly symmetric, don’t show any major skewness, so we can be confident that the sampling distribution will be nearly Normal.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xEl>
                                              <p:pRg end="0" st="0"/>
                                            </p:txEl>
                                          </p:spTgt>
                                        </p:tgtEl>
                                        <p:attrNameLst>
                                          <p:attrName>style.visibility</p:attrName>
                                        </p:attrNameLst>
                                      </p:cBhvr>
                                      <p:to>
                                        <p:strVal val="visible"/>
                                      </p:to>
                                    </p:set>
                                    <p:animEffect filter="fade" transition="in">
                                      <p:cBhvr>
                                        <p:cTn dur="1000"/>
                                        <p:tgtEl>
                                          <p:spTgt spid="34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xEl>
                                              <p:pRg end="1" st="1"/>
                                            </p:txEl>
                                          </p:spTgt>
                                        </p:tgtEl>
                                        <p:attrNameLst>
                                          <p:attrName>style.visibility</p:attrName>
                                        </p:attrNameLst>
                                      </p:cBhvr>
                                      <p:to>
                                        <p:strVal val="visible"/>
                                      </p:to>
                                    </p:set>
                                    <p:animEffect filter="fade" transition="in">
                                      <p:cBhvr>
                                        <p:cTn dur="1000"/>
                                        <p:tgtEl>
                                          <p:spTgt spid="34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xEl>
                                              <p:pRg end="2" st="2"/>
                                            </p:txEl>
                                          </p:spTgt>
                                        </p:tgtEl>
                                        <p:attrNameLst>
                                          <p:attrName>style.visibility</p:attrName>
                                        </p:attrNameLst>
                                      </p:cBhvr>
                                      <p:to>
                                        <p:strVal val="visible"/>
                                      </p:to>
                                    </p:set>
                                    <p:animEffect filter="fade" transition="in">
                                      <p:cBhvr>
                                        <p:cTn dur="1000"/>
                                        <p:tgtEl>
                                          <p:spTgt spid="34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xEl>
                                              <p:pRg end="3" st="3"/>
                                            </p:txEl>
                                          </p:spTgt>
                                        </p:tgtEl>
                                        <p:attrNameLst>
                                          <p:attrName>style.visibility</p:attrName>
                                        </p:attrNameLst>
                                      </p:cBhvr>
                                      <p:to>
                                        <p:strVal val="visible"/>
                                      </p:to>
                                    </p:set>
                                    <p:animEffect filter="fade" transition="in">
                                      <p:cBhvr>
                                        <p:cTn dur="1000"/>
                                        <p:tgtEl>
                                          <p:spTgt spid="34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xEl>
                                              <p:pRg end="4" st="4"/>
                                            </p:txEl>
                                          </p:spTgt>
                                        </p:tgtEl>
                                        <p:attrNameLst>
                                          <p:attrName>style.visibility</p:attrName>
                                        </p:attrNameLst>
                                      </p:cBhvr>
                                      <p:to>
                                        <p:strVal val="visible"/>
                                      </p:to>
                                    </p:set>
                                    <p:animEffect filter="fade" transition="in">
                                      <p:cBhvr>
                                        <p:cTn dur="1000"/>
                                        <p:tgtEl>
                                          <p:spTgt spid="34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xEl>
                                              <p:pRg end="5" st="5"/>
                                            </p:txEl>
                                          </p:spTgt>
                                        </p:tgtEl>
                                        <p:attrNameLst>
                                          <p:attrName>style.visibility</p:attrName>
                                        </p:attrNameLst>
                                      </p:cBhvr>
                                      <p:to>
                                        <p:strVal val="visible"/>
                                      </p:to>
                                    </p:set>
                                    <p:animEffect filter="fade" transition="in">
                                      <p:cBhvr>
                                        <p:cTn dur="1000"/>
                                        <p:tgtEl>
                                          <p:spTgt spid="34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xEl>
                                              <p:pRg end="6" st="6"/>
                                            </p:txEl>
                                          </p:spTgt>
                                        </p:tgtEl>
                                        <p:attrNameLst>
                                          <p:attrName>style.visibility</p:attrName>
                                        </p:attrNameLst>
                                      </p:cBhvr>
                                      <p:to>
                                        <p:strVal val="visible"/>
                                      </p:to>
                                    </p:set>
                                    <p:animEffect filter="fade" transition="in">
                                      <p:cBhvr>
                                        <p:cTn dur="1000"/>
                                        <p:tgtEl>
                                          <p:spTgt spid="34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xEl>
                                              <p:pRg end="7" st="7"/>
                                            </p:txEl>
                                          </p:spTgt>
                                        </p:tgtEl>
                                        <p:attrNameLst>
                                          <p:attrName>style.visibility</p:attrName>
                                        </p:attrNameLst>
                                      </p:cBhvr>
                                      <p:to>
                                        <p:strVal val="visible"/>
                                      </p:to>
                                    </p:set>
                                    <p:animEffect filter="fade" transition="in">
                                      <p:cBhvr>
                                        <p:cTn dur="1000"/>
                                        <p:tgtEl>
                                          <p:spTgt spid="34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xEl>
                                              <p:pRg end="8" st="8"/>
                                            </p:txEl>
                                          </p:spTgt>
                                        </p:tgtEl>
                                        <p:attrNameLst>
                                          <p:attrName>style.visibility</p:attrName>
                                        </p:attrNameLst>
                                      </p:cBhvr>
                                      <p:to>
                                        <p:strVal val="visible"/>
                                      </p:to>
                                    </p:set>
                                    <p:animEffect filter="fade" transition="in">
                                      <p:cBhvr>
                                        <p:cTn dur="1000"/>
                                        <p:tgtEl>
                                          <p:spTgt spid="348">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62"/>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Confidence Interval</a:t>
            </a:r>
            <a:endParaRPr/>
          </a:p>
        </p:txBody>
      </p:sp>
      <p:sp>
        <p:nvSpPr>
          <p:cNvPr id="354" name="Google Shape;354;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difference between samples was 2.4 hours, which leads to an estimate of the true difference as 2.4 hours as well. Can we build a confidence interval around that difference?</a:t>
            </a:r>
            <a:endParaRPr/>
          </a:p>
          <a:p>
            <a:pPr indent="-342900" lvl="0" marL="457200" rtl="0" algn="l">
              <a:spcBef>
                <a:spcPts val="1600"/>
              </a:spcBef>
              <a:spcAft>
                <a:spcPts val="0"/>
              </a:spcAft>
              <a:buSzPts val="1800"/>
              <a:buChar char="●"/>
            </a:pPr>
            <a:r>
              <a:rPr lang="en"/>
              <a:t>Confidence Interval:     	</a:t>
            </a:r>
            <a:r>
              <a:rPr i="1" lang="en">
                <a:solidFill>
                  <a:schemeClr val="dk1"/>
                </a:solidFill>
              </a:rPr>
              <a:t>point estimate ± ME</a:t>
            </a:r>
            <a:r>
              <a:rPr i="1" lang="en"/>
              <a:t>		</a:t>
            </a:r>
            <a:r>
              <a:rPr lang="en"/>
              <a:t>(as always)</a:t>
            </a:r>
            <a:endParaRPr/>
          </a:p>
          <a:p>
            <a:pPr indent="-342900" lvl="0" marL="457200" rtl="0" algn="l">
              <a:spcBef>
                <a:spcPts val="0"/>
              </a:spcBef>
              <a:spcAft>
                <a:spcPts val="0"/>
              </a:spcAft>
              <a:buSzPts val="1800"/>
              <a:buChar char="●"/>
            </a:pPr>
            <a:r>
              <a:rPr lang="en"/>
              <a:t>Margin of Error:   		</a:t>
            </a:r>
            <a:r>
              <a:rPr i="1" lang="en">
                <a:solidFill>
                  <a:schemeClr val="dk1"/>
                </a:solidFill>
              </a:rPr>
              <a:t>ME</a:t>
            </a:r>
            <a:r>
              <a:rPr lang="en">
                <a:solidFill>
                  <a:schemeClr val="dk1"/>
                </a:solidFill>
              </a:rPr>
              <a:t> =  </a:t>
            </a:r>
            <a:r>
              <a:rPr i="1" lang="en">
                <a:solidFill>
                  <a:schemeClr val="dk1"/>
                </a:solidFill>
              </a:rPr>
              <a:t>critical value x SE of the point estimate</a:t>
            </a:r>
            <a:endParaRPr i="1">
              <a:solidFill>
                <a:schemeClr val="dk1"/>
              </a:solidFill>
            </a:endParaRPr>
          </a:p>
          <a:p>
            <a:pPr indent="0" lvl="0" marL="457200" rtl="0" algn="l">
              <a:spcBef>
                <a:spcPts val="1600"/>
              </a:spcBef>
              <a:spcAft>
                <a:spcPts val="1600"/>
              </a:spcAft>
              <a:buNone/>
            </a:pPr>
            <a:r>
              <a:rPr i="1" lang="en">
                <a:solidFill>
                  <a:srgbClr val="000000"/>
                </a:solidFill>
              </a:rPr>
              <a:t>But what’s the SE for the difference between two means?</a:t>
            </a:r>
            <a:endParaRPr i="1">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F5597"/>
              </a:buClr>
              <a:buSzPts val="3300"/>
              <a:buFont typeface="Calibri"/>
              <a:buNone/>
            </a:pPr>
            <a:r>
              <a:rPr lang="en">
                <a:solidFill>
                  <a:srgbClr val="2F5597"/>
                </a:solidFill>
              </a:rPr>
              <a:t>Statistical Error</a:t>
            </a:r>
            <a:endParaRPr/>
          </a:p>
        </p:txBody>
      </p:sp>
      <p:graphicFrame>
        <p:nvGraphicFramePr>
          <p:cNvPr id="176" name="Google Shape;176;p36"/>
          <p:cNvGraphicFramePr/>
          <p:nvPr/>
        </p:nvGraphicFramePr>
        <p:xfrm>
          <a:off x="1800008" y="1369219"/>
          <a:ext cx="3000000" cy="3000000"/>
        </p:xfrm>
        <a:graphic>
          <a:graphicData uri="http://schemas.openxmlformats.org/drawingml/2006/table">
            <a:tbl>
              <a:tblPr bandRow="1" firstRow="1">
                <a:noFill/>
                <a:tableStyleId>{D419E01C-D7A1-4450-BA01-E5EA7406FF89}</a:tableStyleId>
              </a:tblPr>
              <a:tblGrid>
                <a:gridCol w="1971675"/>
                <a:gridCol w="1971675"/>
                <a:gridCol w="1971675"/>
              </a:tblGrid>
              <a:tr h="454850">
                <a:tc>
                  <a:txBody>
                    <a:bodyPr/>
                    <a:lstStyle/>
                    <a:p>
                      <a:pPr indent="0" lvl="0" marL="0" marR="0" rtl="0" algn="ctr">
                        <a:spcBef>
                          <a:spcPts val="0"/>
                        </a:spcBef>
                        <a:spcAft>
                          <a:spcPts val="0"/>
                        </a:spcAft>
                        <a:buNone/>
                      </a:pPr>
                      <a:r>
                        <a:t/>
                      </a:r>
                      <a:endParaRPr b="1" sz="1800" u="none" cap="none" strike="noStrike"/>
                    </a:p>
                  </a:txBody>
                  <a:tcPr marT="34300" marB="34300" marR="68600" marL="68600" anchor="ctr"/>
                </a:tc>
                <a:tc gridSpan="2">
                  <a:txBody>
                    <a:bodyPr/>
                    <a:lstStyle/>
                    <a:p>
                      <a:pPr indent="0" lvl="0" marL="0" marR="0" rtl="0" algn="ctr">
                        <a:spcBef>
                          <a:spcPts val="0"/>
                        </a:spcBef>
                        <a:spcAft>
                          <a:spcPts val="0"/>
                        </a:spcAft>
                        <a:buNone/>
                      </a:pPr>
                      <a:r>
                        <a:rPr lang="en" sz="1800" u="none" cap="none" strike="noStrike"/>
                        <a:t>Null Hypothesis (Truth)</a:t>
                      </a:r>
                      <a:endParaRPr sz="1100"/>
                    </a:p>
                  </a:txBody>
                  <a:tcPr marT="34300" marB="34300" marR="68600" marL="68600" anchor="ctr"/>
                </a:tc>
                <a:tc hMerge="1"/>
              </a:tr>
              <a:tr h="454850">
                <a:tc>
                  <a:txBody>
                    <a:bodyPr/>
                    <a:lstStyle/>
                    <a:p>
                      <a:pPr indent="0" lvl="0" marL="0" marR="0" rtl="0" algn="ctr">
                        <a:spcBef>
                          <a:spcPts val="0"/>
                        </a:spcBef>
                        <a:spcAft>
                          <a:spcPts val="0"/>
                        </a:spcAft>
                        <a:buNone/>
                      </a:pPr>
                      <a:r>
                        <a:rPr b="1" lang="en" sz="1800" u="none" cap="none" strike="noStrike"/>
                        <a:t>Decision</a:t>
                      </a:r>
                      <a:endParaRPr sz="1100"/>
                    </a:p>
                  </a:txBody>
                  <a:tcPr marT="34300" marB="34300" marR="68600" marL="68600" anchor="ctr"/>
                </a:tc>
                <a:tc>
                  <a:txBody>
                    <a:bodyPr/>
                    <a:lstStyle/>
                    <a:p>
                      <a:pPr indent="0" lvl="0" marL="0" marR="0" rtl="0" algn="ctr">
                        <a:spcBef>
                          <a:spcPts val="0"/>
                        </a:spcBef>
                        <a:spcAft>
                          <a:spcPts val="0"/>
                        </a:spcAft>
                        <a:buNone/>
                      </a:pPr>
                      <a:r>
                        <a:rPr b="1" lang="en" sz="1800" u="none" cap="none" strike="noStrike"/>
                        <a:t>False</a:t>
                      </a:r>
                      <a:endParaRPr sz="1100"/>
                    </a:p>
                  </a:txBody>
                  <a:tcPr marT="34300" marB="34300" marR="68600" marL="68600" anchor="ctr"/>
                </a:tc>
                <a:tc>
                  <a:txBody>
                    <a:bodyPr/>
                    <a:lstStyle/>
                    <a:p>
                      <a:pPr indent="0" lvl="0" marL="0" marR="0" rtl="0" algn="ctr">
                        <a:spcBef>
                          <a:spcPts val="0"/>
                        </a:spcBef>
                        <a:spcAft>
                          <a:spcPts val="0"/>
                        </a:spcAft>
                        <a:buNone/>
                      </a:pPr>
                      <a:r>
                        <a:rPr b="1" lang="en" sz="1800" u="none" cap="none" strike="noStrike"/>
                        <a:t>True</a:t>
                      </a:r>
                      <a:endParaRPr sz="1100"/>
                    </a:p>
                  </a:txBody>
                  <a:tcPr marT="34300" marB="34300" marR="68600" marL="68600" anchor="ctr"/>
                </a:tc>
              </a:tr>
              <a:tr h="454850">
                <a:tc>
                  <a:txBody>
                    <a:bodyPr/>
                    <a:lstStyle/>
                    <a:p>
                      <a:pPr indent="0" lvl="0" marL="0" marR="0" rtl="0" algn="ctr">
                        <a:spcBef>
                          <a:spcPts val="0"/>
                        </a:spcBef>
                        <a:spcAft>
                          <a:spcPts val="0"/>
                        </a:spcAft>
                        <a:buNone/>
                      </a:pPr>
                      <a:r>
                        <a:rPr b="1" lang="en" sz="1800" u="none" cap="none" strike="noStrike"/>
                        <a:t>Reject</a:t>
                      </a:r>
                      <a:endParaRPr sz="1100"/>
                    </a:p>
                  </a:txBody>
                  <a:tcPr marT="34300" marB="34300" marR="68600" marL="68600" anchor="ctr"/>
                </a:tc>
                <a:tc>
                  <a:txBody>
                    <a:bodyPr/>
                    <a:lstStyle/>
                    <a:p>
                      <a:pPr indent="0" lvl="0" marL="0" marR="0" rtl="0" algn="ctr">
                        <a:spcBef>
                          <a:spcPts val="0"/>
                        </a:spcBef>
                        <a:spcAft>
                          <a:spcPts val="0"/>
                        </a:spcAft>
                        <a:buNone/>
                      </a:pPr>
                      <a:r>
                        <a:rPr lang="en" sz="1800" u="none" cap="none" strike="noStrike"/>
                        <a:t>Correct Decision</a:t>
                      </a:r>
                      <a:endParaRPr sz="1100"/>
                    </a:p>
                    <a:p>
                      <a:pPr indent="0" lvl="0" marL="0" marR="0" rtl="0" algn="ctr">
                        <a:spcBef>
                          <a:spcPts val="0"/>
                        </a:spcBef>
                        <a:spcAft>
                          <a:spcPts val="0"/>
                        </a:spcAft>
                        <a:buNone/>
                      </a:pPr>
                      <a:r>
                        <a:rPr lang="en" sz="1800" u="none" cap="none" strike="noStrike"/>
                        <a:t>(prob = 1 – β)</a:t>
                      </a:r>
                      <a:endParaRPr sz="1800" u="none" cap="none" strike="noStrike"/>
                    </a:p>
                  </a:txBody>
                  <a:tcPr marT="34300" marB="34300" marR="68600" marL="68600" anchor="ctr"/>
                </a:tc>
                <a:tc>
                  <a:txBody>
                    <a:bodyPr/>
                    <a:lstStyle/>
                    <a:p>
                      <a:pPr indent="0" lvl="0" marL="0" marR="0" rtl="0" algn="ctr">
                        <a:spcBef>
                          <a:spcPts val="0"/>
                        </a:spcBef>
                        <a:spcAft>
                          <a:spcPts val="0"/>
                        </a:spcAft>
                        <a:buNone/>
                      </a:pPr>
                      <a:r>
                        <a:rPr lang="en" sz="1800" u="none" cap="none" strike="noStrike"/>
                        <a:t>Type I error</a:t>
                      </a:r>
                      <a:endParaRPr sz="1100"/>
                    </a:p>
                    <a:p>
                      <a:pPr indent="0" lvl="0" marL="0" marR="0" rtl="0" algn="ctr">
                        <a:spcBef>
                          <a:spcPts val="0"/>
                        </a:spcBef>
                        <a:spcAft>
                          <a:spcPts val="0"/>
                        </a:spcAft>
                        <a:buNone/>
                      </a:pPr>
                      <a:r>
                        <a:rPr lang="en" sz="1800" u="none" cap="none" strike="noStrike"/>
                        <a:t>(prob = α)</a:t>
                      </a:r>
                      <a:endParaRPr sz="1800" u="none" cap="none" strike="noStrike"/>
                    </a:p>
                  </a:txBody>
                  <a:tcPr marT="34300" marB="34300" marR="68600" marL="68600" anchor="ctr"/>
                </a:tc>
              </a:tr>
              <a:tr h="454850">
                <a:tc>
                  <a:txBody>
                    <a:bodyPr/>
                    <a:lstStyle/>
                    <a:p>
                      <a:pPr indent="0" lvl="0" marL="0" marR="0" rtl="0" algn="ctr">
                        <a:spcBef>
                          <a:spcPts val="0"/>
                        </a:spcBef>
                        <a:spcAft>
                          <a:spcPts val="0"/>
                        </a:spcAft>
                        <a:buNone/>
                      </a:pPr>
                      <a:r>
                        <a:rPr b="1" lang="en" sz="1800" u="none" cap="none" strike="noStrike"/>
                        <a:t>Fail to Reject</a:t>
                      </a:r>
                      <a:endParaRPr b="1" sz="1800" u="none" cap="none" strike="noStrike"/>
                    </a:p>
                  </a:txBody>
                  <a:tcPr marT="34300" marB="34300" marR="68600" marL="68600" anchor="ctr"/>
                </a:tc>
                <a:tc>
                  <a:txBody>
                    <a:bodyPr/>
                    <a:lstStyle/>
                    <a:p>
                      <a:pPr indent="0" lvl="0" marL="0" marR="0" rtl="0" algn="ctr">
                        <a:spcBef>
                          <a:spcPts val="0"/>
                        </a:spcBef>
                        <a:spcAft>
                          <a:spcPts val="0"/>
                        </a:spcAft>
                        <a:buNone/>
                      </a:pPr>
                      <a:r>
                        <a:rPr lang="en" sz="1800" u="none" cap="none" strike="noStrike"/>
                        <a:t>Type II Error</a:t>
                      </a:r>
                      <a:endParaRPr sz="1100"/>
                    </a:p>
                    <a:p>
                      <a:pPr indent="0" lvl="0" marL="0" marR="0" rtl="0" algn="ctr">
                        <a:spcBef>
                          <a:spcPts val="0"/>
                        </a:spcBef>
                        <a:spcAft>
                          <a:spcPts val="0"/>
                        </a:spcAft>
                        <a:buNone/>
                      </a:pPr>
                      <a:r>
                        <a:rPr lang="en" sz="1800" u="none" cap="none" strike="noStrike"/>
                        <a:t>(prob = β)</a:t>
                      </a:r>
                      <a:endParaRPr sz="1800" u="none" cap="none" strike="noStrike"/>
                    </a:p>
                  </a:txBody>
                  <a:tcPr marT="34300" marB="34300" marR="68600" marL="68600" anchor="ctr"/>
                </a:tc>
                <a:tc>
                  <a:txBody>
                    <a:bodyPr/>
                    <a:lstStyle/>
                    <a:p>
                      <a:pPr indent="0" lvl="0" marL="0" marR="0" rtl="0" algn="ctr">
                        <a:spcBef>
                          <a:spcPts val="0"/>
                        </a:spcBef>
                        <a:spcAft>
                          <a:spcPts val="0"/>
                        </a:spcAft>
                        <a:buNone/>
                      </a:pPr>
                      <a:r>
                        <a:rPr lang="en" sz="1800" u="none" cap="none" strike="noStrike"/>
                        <a:t>Correct Decision</a:t>
                      </a:r>
                      <a:endParaRPr sz="1100"/>
                    </a:p>
                    <a:p>
                      <a:pPr indent="0" lvl="0" marL="0" marR="0" rtl="0" algn="ctr">
                        <a:spcBef>
                          <a:spcPts val="0"/>
                        </a:spcBef>
                        <a:spcAft>
                          <a:spcPts val="0"/>
                        </a:spcAft>
                        <a:buNone/>
                      </a:pPr>
                      <a:r>
                        <a:rPr lang="en" sz="1800" u="none" cap="none" strike="noStrike"/>
                        <a:t> (prob = 1 – α)</a:t>
                      </a:r>
                      <a:endParaRPr sz="1100"/>
                    </a:p>
                  </a:txBody>
                  <a:tcPr marT="34300" marB="34300" marR="68600" marL="68600" anchor="ctr"/>
                </a:tc>
              </a:tr>
            </a:tbl>
          </a:graphicData>
        </a:graphic>
      </p:graphicFrame>
      <p:sp>
        <p:nvSpPr>
          <p:cNvPr id="177" name="Google Shape;177;p36"/>
          <p:cNvSpPr txBox="1"/>
          <p:nvPr/>
        </p:nvSpPr>
        <p:spPr>
          <a:xfrm>
            <a:off x="514883" y="3874115"/>
            <a:ext cx="8032200" cy="90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800" u="sng">
                <a:solidFill>
                  <a:schemeClr val="dk1"/>
                </a:solidFill>
                <a:latin typeface="Calibri"/>
                <a:ea typeface="Calibri"/>
                <a:cs typeface="Calibri"/>
                <a:sym typeface="Calibri"/>
              </a:rPr>
              <a:t>Type I error</a:t>
            </a:r>
            <a:r>
              <a:rPr lang="en" sz="1800">
                <a:solidFill>
                  <a:schemeClr val="dk1"/>
                </a:solidFill>
                <a:latin typeface="Calibri"/>
                <a:ea typeface="Calibri"/>
                <a:cs typeface="Calibri"/>
                <a:sym typeface="Calibri"/>
              </a:rPr>
              <a:t>: Rejecting the null when it is true in reality (with probability of α, typically set at 0.05)</a:t>
            </a:r>
            <a:endParaRPr sz="1100"/>
          </a:p>
          <a:p>
            <a:pPr indent="0" lvl="0" marL="0" marR="0" rtl="0" algn="l">
              <a:spcBef>
                <a:spcPts val="0"/>
              </a:spcBef>
              <a:spcAft>
                <a:spcPts val="0"/>
              </a:spcAft>
              <a:buNone/>
            </a:pPr>
            <a:r>
              <a:rPr b="1" lang="en" sz="1800" u="sng">
                <a:solidFill>
                  <a:schemeClr val="dk1"/>
                </a:solidFill>
                <a:latin typeface="Calibri"/>
                <a:ea typeface="Calibri"/>
                <a:cs typeface="Calibri"/>
                <a:sym typeface="Calibri"/>
              </a:rPr>
              <a:t>Type II error</a:t>
            </a:r>
            <a:r>
              <a:rPr lang="en" sz="1800">
                <a:solidFill>
                  <a:schemeClr val="dk1"/>
                </a:solidFill>
                <a:latin typeface="Calibri"/>
                <a:ea typeface="Calibri"/>
                <a:cs typeface="Calibri"/>
                <a:sym typeface="Calibri"/>
              </a:rPr>
              <a:t>: Failing to reject the null when it is false in reality (with probability of β)</a:t>
            </a:r>
            <a:endParaRPr sz="11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63"/>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Standard Error</a:t>
            </a:r>
            <a:endParaRPr/>
          </a:p>
        </p:txBody>
      </p:sp>
      <p:sp>
        <p:nvSpPr>
          <p:cNvPr id="360" name="Google Shape;360;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Standard Error for a single mean:</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Standard Error for the difference between two means:</a:t>
            </a:r>
            <a:endParaRPr/>
          </a:p>
        </p:txBody>
      </p:sp>
      <p:pic>
        <p:nvPicPr>
          <p:cNvPr descr="SE_{\bar{x}}=\frac{\sigma}{\sqrt{n}}\approx \frac{s}{\sqrt{n}}" id="361" name="Google Shape;361;p63" title="MathEquation,#000000"/>
          <p:cNvPicPr preferRelativeResize="0"/>
          <p:nvPr/>
        </p:nvPicPr>
        <p:blipFill>
          <a:blip r:embed="rId3">
            <a:alphaModFix/>
          </a:blip>
          <a:stretch>
            <a:fillRect/>
          </a:stretch>
        </p:blipFill>
        <p:spPr>
          <a:xfrm>
            <a:off x="3069038" y="1737450"/>
            <a:ext cx="3005918" cy="635000"/>
          </a:xfrm>
          <a:prstGeom prst="rect">
            <a:avLst/>
          </a:prstGeom>
          <a:noFill/>
          <a:ln>
            <a:noFill/>
          </a:ln>
        </p:spPr>
      </p:pic>
      <p:pic>
        <p:nvPicPr>
          <p:cNvPr descr="SE_{\bar{x}_1-\bar{x}_2}=\sqrt{\frac{\sigma_1^2}{n_1}+\frac{\sigma_2^2}{n_2}}\approx \sqrt{\frac{s_1^2}{n_1}+\frac{s_2^2}{n_2}}" id="362" name="Google Shape;362;p63" title="MathEquation,#000000"/>
          <p:cNvPicPr preferRelativeResize="0"/>
          <p:nvPr/>
        </p:nvPicPr>
        <p:blipFill>
          <a:blip r:embed="rId4">
            <a:alphaModFix/>
          </a:blip>
          <a:stretch>
            <a:fillRect/>
          </a:stretch>
        </p:blipFill>
        <p:spPr>
          <a:xfrm>
            <a:off x="2220150" y="3572775"/>
            <a:ext cx="4703704" cy="635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6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Standard Error</a:t>
            </a:r>
            <a:endParaRPr/>
          </a:p>
        </p:txBody>
      </p:sp>
      <p:sp>
        <p:nvSpPr>
          <p:cNvPr id="368" name="Google Shape;368;p64"/>
          <p:cNvSpPr txBox="1"/>
          <p:nvPr>
            <p:ph idx="1" type="body"/>
          </p:nvPr>
        </p:nvSpPr>
        <p:spPr>
          <a:xfrm>
            <a:off x="311700" y="1152475"/>
            <a:ext cx="8520600" cy="886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Calculate the SE for the difference in the mean number of hours worked for college and above vs. high school and below.</a:t>
            </a:r>
            <a:endParaRPr/>
          </a:p>
        </p:txBody>
      </p:sp>
      <p:pic>
        <p:nvPicPr>
          <p:cNvPr descr="\begin{align}&#10;SE_{\bar{x}_1-\bar{x}_2} &amp; \approx \sqrt{\frac{s_1^2}{n_1}+\frac{s_2^2}{n_2}} \\&#10;&amp; = \sqrt{\frac{15.1^2}{505}+\frac{15.1^2}{667}} \\&#10;&amp; = 0.8925 \\&#10;\\&#10;\end{align}" id="369" name="Google Shape;369;p64" title="MathEquation,#000000"/>
          <p:cNvPicPr preferRelativeResize="0"/>
          <p:nvPr/>
        </p:nvPicPr>
        <p:blipFill>
          <a:blip r:embed="rId3">
            <a:alphaModFix/>
          </a:blip>
          <a:stretch>
            <a:fillRect/>
          </a:stretch>
        </p:blipFill>
        <p:spPr>
          <a:xfrm>
            <a:off x="5041031" y="1859775"/>
            <a:ext cx="3265094" cy="2387600"/>
          </a:xfrm>
          <a:prstGeom prst="rect">
            <a:avLst/>
          </a:prstGeom>
          <a:noFill/>
          <a:ln>
            <a:noFill/>
          </a:ln>
        </p:spPr>
      </p:pic>
      <p:sp>
        <p:nvSpPr>
          <p:cNvPr id="370" name="Google Shape;370;p64"/>
          <p:cNvSpPr txBox="1"/>
          <p:nvPr/>
        </p:nvSpPr>
        <p:spPr>
          <a:xfrm>
            <a:off x="638600" y="2389025"/>
            <a:ext cx="3374400" cy="1031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  Education		mean    	sd            n</a:t>
            </a:r>
            <a:endParaRPr>
              <a:latin typeface="Lato"/>
              <a:ea typeface="Lato"/>
              <a:cs typeface="Lato"/>
              <a:sym typeface="Lato"/>
            </a:endParaRPr>
          </a:p>
          <a:p>
            <a:pPr indent="0" lvl="0" marL="0" rtl="0" algn="l">
              <a:spcBef>
                <a:spcPts val="0"/>
              </a:spcBef>
              <a:spcAft>
                <a:spcPts val="0"/>
              </a:spcAft>
              <a:buNone/>
            </a:pPr>
            <a:r>
              <a:rPr lang="en" sz="1300">
                <a:solidFill>
                  <a:srgbClr val="B7B7B7"/>
                </a:solidFill>
                <a:latin typeface="Lato"/>
                <a:ea typeface="Lato"/>
                <a:cs typeface="Lato"/>
                <a:sym typeface="Lato"/>
              </a:rPr>
              <a:t>* &lt;chr&gt;         		&lt;dbl&gt;            &lt;dbl&gt;     &lt;int&gt;</a:t>
            </a:r>
            <a:endParaRPr sz="1300">
              <a:solidFill>
                <a:srgbClr val="B7B7B7"/>
              </a:solidFill>
              <a:latin typeface="Lato"/>
              <a:ea typeface="Lato"/>
              <a:cs typeface="Lato"/>
              <a:sym typeface="Lato"/>
            </a:endParaRPr>
          </a:p>
          <a:p>
            <a:pPr indent="0" lvl="0" marL="0" rtl="0" algn="l">
              <a:spcBef>
                <a:spcPts val="0"/>
              </a:spcBef>
              <a:spcAft>
                <a:spcPts val="0"/>
              </a:spcAft>
              <a:buNone/>
            </a:pPr>
            <a:r>
              <a:rPr lang="en">
                <a:solidFill>
                  <a:srgbClr val="B7B7B7"/>
                </a:solidFill>
                <a:latin typeface="Lato"/>
                <a:ea typeface="Lato"/>
                <a:cs typeface="Lato"/>
                <a:sym typeface="Lato"/>
              </a:rPr>
              <a:t>1</a:t>
            </a:r>
            <a:r>
              <a:rPr lang="en">
                <a:latin typeface="Lato"/>
                <a:ea typeface="Lato"/>
                <a:cs typeface="Lato"/>
                <a:sym typeface="Lato"/>
              </a:rPr>
              <a:t> Col or Higher  	41.8  		15.1     505</a:t>
            </a:r>
            <a:endParaRPr>
              <a:latin typeface="Lato"/>
              <a:ea typeface="Lato"/>
              <a:cs typeface="Lato"/>
              <a:sym typeface="Lato"/>
            </a:endParaRPr>
          </a:p>
          <a:p>
            <a:pPr indent="0" lvl="0" marL="0" rtl="0" algn="l">
              <a:spcBef>
                <a:spcPts val="0"/>
              </a:spcBef>
              <a:spcAft>
                <a:spcPts val="0"/>
              </a:spcAft>
              <a:buNone/>
            </a:pPr>
            <a:r>
              <a:rPr lang="en">
                <a:solidFill>
                  <a:srgbClr val="B7B7B7"/>
                </a:solidFill>
                <a:latin typeface="Lato"/>
                <a:ea typeface="Lato"/>
                <a:cs typeface="Lato"/>
                <a:sym typeface="Lato"/>
              </a:rPr>
              <a:t>2</a:t>
            </a:r>
            <a:r>
              <a:rPr lang="en">
                <a:latin typeface="Lato"/>
                <a:ea typeface="Lato"/>
                <a:cs typeface="Lato"/>
                <a:sym typeface="Lato"/>
              </a:rPr>
              <a:t> HS or Less     	39.4  		15.1     667</a:t>
            </a:r>
            <a:endParaRPr>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65"/>
          <p:cNvPicPr preferRelativeResize="0"/>
          <p:nvPr/>
        </p:nvPicPr>
        <p:blipFill rotWithShape="1">
          <a:blip r:embed="rId3">
            <a:alphaModFix/>
          </a:blip>
          <a:srcRect b="0" l="0" r="0" t="0"/>
          <a:stretch/>
        </p:blipFill>
        <p:spPr>
          <a:xfrm>
            <a:off x="500062" y="2244818"/>
            <a:ext cx="4764881" cy="371475"/>
          </a:xfrm>
          <a:prstGeom prst="rect">
            <a:avLst/>
          </a:prstGeom>
          <a:noFill/>
          <a:ln>
            <a:noFill/>
          </a:ln>
        </p:spPr>
      </p:pic>
      <p:pic>
        <p:nvPicPr>
          <p:cNvPr id="376" name="Google Shape;376;p65"/>
          <p:cNvPicPr preferRelativeResize="0"/>
          <p:nvPr/>
        </p:nvPicPr>
        <p:blipFill rotWithShape="1">
          <a:blip r:embed="rId4">
            <a:alphaModFix/>
          </a:blip>
          <a:srcRect b="0" l="0" r="0" t="0"/>
          <a:stretch/>
        </p:blipFill>
        <p:spPr>
          <a:xfrm>
            <a:off x="2861031" y="2759168"/>
            <a:ext cx="1150144" cy="242888"/>
          </a:xfrm>
          <a:prstGeom prst="rect">
            <a:avLst/>
          </a:prstGeom>
          <a:noFill/>
          <a:ln>
            <a:noFill/>
          </a:ln>
        </p:spPr>
      </p:pic>
      <p:pic>
        <p:nvPicPr>
          <p:cNvPr id="377" name="Google Shape;377;p65"/>
          <p:cNvPicPr preferRelativeResize="0"/>
          <p:nvPr/>
        </p:nvPicPr>
        <p:blipFill rotWithShape="1">
          <a:blip r:embed="rId5">
            <a:alphaModFix/>
          </a:blip>
          <a:srcRect b="0" l="0" r="0" t="0"/>
          <a:stretch/>
        </p:blipFill>
        <p:spPr>
          <a:xfrm>
            <a:off x="2858031" y="3144931"/>
            <a:ext cx="1243013" cy="264319"/>
          </a:xfrm>
          <a:prstGeom prst="rect">
            <a:avLst/>
          </a:prstGeom>
          <a:noFill/>
          <a:ln>
            <a:noFill/>
          </a:ln>
        </p:spPr>
      </p:pic>
      <p:sp>
        <p:nvSpPr>
          <p:cNvPr id="378" name="Google Shape;378;p6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Confidence Interval</a:t>
            </a:r>
            <a:endParaRPr/>
          </a:p>
        </p:txBody>
      </p:sp>
      <p:sp>
        <p:nvSpPr>
          <p:cNvPr id="379" name="Google Shape;379;p65"/>
          <p:cNvSpPr txBox="1"/>
          <p:nvPr>
            <p:ph idx="1" type="body"/>
          </p:nvPr>
        </p:nvSpPr>
        <p:spPr>
          <a:xfrm>
            <a:off x="311700" y="1152475"/>
            <a:ext cx="8520600" cy="76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Build a 95% Confidence Interval for the difference between the two means.</a:t>
            </a:r>
            <a:endParaRPr/>
          </a:p>
        </p:txBody>
      </p:sp>
      <p:sp>
        <p:nvSpPr>
          <p:cNvPr id="380" name="Google Shape;380;p65"/>
          <p:cNvSpPr txBox="1"/>
          <p:nvPr/>
        </p:nvSpPr>
        <p:spPr>
          <a:xfrm>
            <a:off x="5618075" y="1772400"/>
            <a:ext cx="3395400" cy="1123500"/>
          </a:xfrm>
          <a:prstGeom prst="rect">
            <a:avLst/>
          </a:prstGeom>
          <a:noFill/>
          <a:ln cap="flat" cmpd="sng" w="9525">
            <a:solidFill>
              <a:srgbClr val="33333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  </a:t>
            </a:r>
            <a:r>
              <a:rPr lang="en" sz="1200">
                <a:latin typeface="Lato"/>
                <a:ea typeface="Lato"/>
                <a:cs typeface="Lato"/>
                <a:sym typeface="Lato"/>
              </a:rPr>
              <a:t>Education		mean    	sd            n</a:t>
            </a:r>
            <a:endParaRPr sz="1200">
              <a:latin typeface="Lato"/>
              <a:ea typeface="Lato"/>
              <a:cs typeface="Lato"/>
              <a:sym typeface="Lato"/>
            </a:endParaRPr>
          </a:p>
          <a:p>
            <a:pPr indent="0" lvl="0" marL="0" rtl="0" algn="l">
              <a:spcBef>
                <a:spcPts val="0"/>
              </a:spcBef>
              <a:spcAft>
                <a:spcPts val="0"/>
              </a:spcAft>
              <a:buNone/>
            </a:pPr>
            <a:r>
              <a:rPr lang="en" sz="1100">
                <a:solidFill>
                  <a:srgbClr val="B7B7B7"/>
                </a:solidFill>
                <a:latin typeface="Lato"/>
                <a:ea typeface="Lato"/>
                <a:cs typeface="Lato"/>
                <a:sym typeface="Lato"/>
              </a:rPr>
              <a:t>* &lt;chr&gt;         		&lt;dbl&gt;                  &lt;dbl&gt;     &lt;int&gt;</a:t>
            </a:r>
            <a:endParaRPr sz="1100">
              <a:solidFill>
                <a:srgbClr val="B7B7B7"/>
              </a:solidFill>
              <a:latin typeface="Lato"/>
              <a:ea typeface="Lato"/>
              <a:cs typeface="Lato"/>
              <a:sym typeface="Lato"/>
            </a:endParaRPr>
          </a:p>
          <a:p>
            <a:pPr indent="0" lvl="0" marL="0" rtl="0" algn="l">
              <a:spcBef>
                <a:spcPts val="0"/>
              </a:spcBef>
              <a:spcAft>
                <a:spcPts val="0"/>
              </a:spcAft>
              <a:buNone/>
            </a:pPr>
            <a:r>
              <a:rPr lang="en" sz="1200">
                <a:solidFill>
                  <a:srgbClr val="B7B7B7"/>
                </a:solidFill>
                <a:latin typeface="Lato"/>
                <a:ea typeface="Lato"/>
                <a:cs typeface="Lato"/>
                <a:sym typeface="Lato"/>
              </a:rPr>
              <a:t>1</a:t>
            </a:r>
            <a:r>
              <a:rPr lang="en" sz="1200">
                <a:latin typeface="Lato"/>
                <a:ea typeface="Lato"/>
                <a:cs typeface="Lato"/>
                <a:sym typeface="Lato"/>
              </a:rPr>
              <a:t> Col or Higher  	41.8  		15.1     505</a:t>
            </a:r>
            <a:endParaRPr sz="1200">
              <a:latin typeface="Lato"/>
              <a:ea typeface="Lato"/>
              <a:cs typeface="Lato"/>
              <a:sym typeface="Lato"/>
            </a:endParaRPr>
          </a:p>
          <a:p>
            <a:pPr indent="0" lvl="0" marL="0" rtl="0" algn="l">
              <a:spcBef>
                <a:spcPts val="0"/>
              </a:spcBef>
              <a:spcAft>
                <a:spcPts val="0"/>
              </a:spcAft>
              <a:buNone/>
            </a:pPr>
            <a:r>
              <a:rPr lang="en" sz="1200">
                <a:solidFill>
                  <a:srgbClr val="B7B7B7"/>
                </a:solidFill>
                <a:latin typeface="Lato"/>
                <a:ea typeface="Lato"/>
                <a:cs typeface="Lato"/>
                <a:sym typeface="Lato"/>
              </a:rPr>
              <a:t>2</a:t>
            </a:r>
            <a:r>
              <a:rPr lang="en" sz="1200">
                <a:latin typeface="Lato"/>
                <a:ea typeface="Lato"/>
                <a:cs typeface="Lato"/>
                <a:sym typeface="Lato"/>
              </a:rPr>
              <a:t> HS or Less     	39.4  		15.1     667</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               SE</a:t>
            </a:r>
            <a:r>
              <a:rPr baseline="-25000" lang="en" sz="1200">
                <a:latin typeface="Lato"/>
                <a:ea typeface="Lato"/>
                <a:cs typeface="Lato"/>
                <a:sym typeface="Lato"/>
              </a:rPr>
              <a:t>x1-x2</a:t>
            </a:r>
            <a:r>
              <a:rPr lang="en" sz="1200">
                <a:latin typeface="Lato"/>
                <a:ea typeface="Lato"/>
                <a:cs typeface="Lato"/>
                <a:sym typeface="Lato"/>
              </a:rPr>
              <a:t> = 0.893</a:t>
            </a:r>
            <a:endParaRPr sz="12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a:t>
            </a:r>
            <a:endParaRPr/>
          </a:p>
        </p:txBody>
      </p:sp>
      <p:sp>
        <p:nvSpPr>
          <p:cNvPr id="386" name="Google Shape;386;p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Which of the following is the </a:t>
            </a:r>
            <a:r>
              <a:rPr b="1" i="1" lang="en">
                <a:solidFill>
                  <a:schemeClr val="dk1"/>
                </a:solidFill>
              </a:rPr>
              <a:t>best</a:t>
            </a:r>
            <a:r>
              <a:rPr lang="en">
                <a:solidFill>
                  <a:schemeClr val="dk1"/>
                </a:solidFill>
              </a:rPr>
              <a:t> interpretation of the confidence interval we just calculated?</a:t>
            </a:r>
            <a:endParaRPr>
              <a:solidFill>
                <a:schemeClr val="dk1"/>
              </a:solidFill>
            </a:endParaRPr>
          </a:p>
          <a:p>
            <a:pPr indent="0" lvl="0" marL="0" rtl="0" algn="l">
              <a:spcBef>
                <a:spcPts val="1600"/>
              </a:spcBef>
              <a:spcAft>
                <a:spcPts val="0"/>
              </a:spcAft>
              <a:buNone/>
            </a:pPr>
            <a:r>
              <a:rPr lang="en"/>
              <a:t>We are 95% confident that...</a:t>
            </a:r>
            <a:endParaRPr/>
          </a:p>
          <a:p>
            <a:pPr indent="-330200" lvl="0" marL="914400" rtl="0" algn="l">
              <a:spcBef>
                <a:spcPts val="1600"/>
              </a:spcBef>
              <a:spcAft>
                <a:spcPts val="0"/>
              </a:spcAft>
              <a:buSzPts val="1600"/>
              <a:buAutoNum type="alphaLcParenR"/>
            </a:pPr>
            <a:r>
              <a:rPr lang="en" sz="1600"/>
              <a:t>The difference between the average number of hours worked per week by college grads and those with a HS degree or lower is between 0.66 and 4.14 hours.</a:t>
            </a:r>
            <a:endParaRPr sz="1600"/>
          </a:p>
          <a:p>
            <a:pPr indent="-330200" lvl="0" marL="914400" rtl="0" algn="l">
              <a:spcBef>
                <a:spcPts val="0"/>
              </a:spcBef>
              <a:spcAft>
                <a:spcPts val="0"/>
              </a:spcAft>
              <a:buSzPts val="1600"/>
              <a:buAutoNum type="alphaLcParenR"/>
            </a:pPr>
            <a:r>
              <a:rPr lang="en" sz="1600"/>
              <a:t>College grads work an average of 0.66 to 4.14 hours more per week than those with a HS degree or lower.</a:t>
            </a:r>
            <a:endParaRPr sz="1600"/>
          </a:p>
          <a:p>
            <a:pPr indent="-330200" lvl="0" marL="914400" rtl="0" algn="l">
              <a:spcBef>
                <a:spcPts val="0"/>
              </a:spcBef>
              <a:spcAft>
                <a:spcPts val="0"/>
              </a:spcAft>
              <a:buSzPts val="1600"/>
              <a:buAutoNum type="alphaLcParenR"/>
            </a:pPr>
            <a:r>
              <a:rPr lang="en" sz="1600"/>
              <a:t>College grads work on average 0.66 hours less to 4.14 hours more per week than those with a HS degree or lower.</a:t>
            </a:r>
            <a:endParaRPr sz="1600"/>
          </a:p>
          <a:p>
            <a:pPr indent="-330200" lvl="0" marL="914400" rtl="0" algn="l">
              <a:spcBef>
                <a:spcPts val="0"/>
              </a:spcBef>
              <a:spcAft>
                <a:spcPts val="0"/>
              </a:spcAft>
              <a:buSzPts val="1600"/>
              <a:buAutoNum type="alphaLcParenR"/>
            </a:pPr>
            <a:r>
              <a:rPr lang="en" sz="1600"/>
              <a:t>College grads work on average 0.66 to 4.14 hours less per week than those with a HS degree or lower.</a:t>
            </a:r>
            <a:endParaRPr sz="1600"/>
          </a:p>
          <a:p>
            <a:pPr indent="0" lvl="0" marL="0" rtl="0" algn="l">
              <a:spcBef>
                <a:spcPts val="1600"/>
              </a:spcBef>
              <a:spcAft>
                <a:spcPts val="1600"/>
              </a:spcAft>
              <a:buNone/>
            </a:pPr>
            <a:r>
              <a:t/>
            </a:r>
            <a:endParaRPr sz="16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7"/>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Careful with Differences</a:t>
            </a:r>
            <a:endParaRPr/>
          </a:p>
        </p:txBody>
      </p:sp>
      <p:sp>
        <p:nvSpPr>
          <p:cNvPr id="392" name="Google Shape;392;p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is a subtle difference between looking at the average of the differences and the difference of the averages…</a:t>
            </a:r>
            <a:endParaRPr/>
          </a:p>
          <a:p>
            <a:pPr indent="0" lvl="0" marL="0" rtl="0" algn="l">
              <a:spcBef>
                <a:spcPts val="1600"/>
              </a:spcBef>
              <a:spcAft>
                <a:spcPts val="0"/>
              </a:spcAft>
              <a:buNone/>
            </a:pPr>
            <a:r>
              <a:t/>
            </a:r>
            <a:endParaRPr/>
          </a:p>
          <a:p>
            <a:pPr indent="0" lvl="0" marL="0" rtl="0" algn="ctr">
              <a:spcBef>
                <a:spcPts val="1600"/>
              </a:spcBef>
              <a:spcAft>
                <a:spcPts val="0"/>
              </a:spcAft>
              <a:buNone/>
            </a:pPr>
            <a:r>
              <a:rPr lang="en"/>
              <a:t> </a:t>
            </a:r>
            <a:endParaRPr/>
          </a:p>
          <a:p>
            <a:pPr indent="0" lvl="0" marL="0" rtl="0" algn="ctr">
              <a:spcBef>
                <a:spcPts val="1600"/>
              </a:spcBef>
              <a:spcAft>
                <a:spcPts val="0"/>
              </a:spcAft>
              <a:buNone/>
            </a:pPr>
            <a:r>
              <a:rPr lang="en"/>
              <a:t>Vs</a:t>
            </a:r>
            <a:endParaRPr/>
          </a:p>
          <a:p>
            <a:pPr indent="0" lvl="0" marL="0" rtl="0" algn="ctr">
              <a:spcBef>
                <a:spcPts val="1600"/>
              </a:spcBef>
              <a:spcAft>
                <a:spcPts val="0"/>
              </a:spcAft>
              <a:buNone/>
            </a:pPr>
            <a:r>
              <a:t/>
            </a:r>
            <a:endParaRPr/>
          </a:p>
          <a:p>
            <a:pPr indent="0" lvl="0" marL="0" rtl="0" algn="l">
              <a:spcBef>
                <a:spcPts val="1600"/>
              </a:spcBef>
              <a:spcAft>
                <a:spcPts val="1600"/>
              </a:spcAft>
              <a:buNone/>
            </a:pPr>
            <a:r>
              <a:t/>
            </a:r>
            <a:endParaRPr/>
          </a:p>
        </p:txBody>
      </p:sp>
      <p:pic>
        <p:nvPicPr>
          <p:cNvPr descr="\frac{1}{n}[(x_1 -y_1)+(x_2 -y_2)+\dots +(x_n -y_n)]" id="393" name="Google Shape;393;p67" title="MathEquation,#000000"/>
          <p:cNvPicPr preferRelativeResize="0"/>
          <p:nvPr/>
        </p:nvPicPr>
        <p:blipFill>
          <a:blip r:embed="rId3">
            <a:alphaModFix/>
          </a:blip>
          <a:stretch>
            <a:fillRect/>
          </a:stretch>
        </p:blipFill>
        <p:spPr>
          <a:xfrm>
            <a:off x="1592550" y="2294500"/>
            <a:ext cx="5401750" cy="411875"/>
          </a:xfrm>
          <a:prstGeom prst="rect">
            <a:avLst/>
          </a:prstGeom>
          <a:noFill/>
          <a:ln>
            <a:noFill/>
          </a:ln>
        </p:spPr>
      </p:pic>
      <p:pic>
        <p:nvPicPr>
          <p:cNvPr descr="\bar{x} - \bar{y}" id="394" name="Google Shape;394;p67" title="MathEquation,#000000"/>
          <p:cNvPicPr preferRelativeResize="0"/>
          <p:nvPr/>
        </p:nvPicPr>
        <p:blipFill>
          <a:blip r:embed="rId4">
            <a:alphaModFix/>
          </a:blip>
          <a:stretch>
            <a:fillRect/>
          </a:stretch>
        </p:blipFill>
        <p:spPr>
          <a:xfrm>
            <a:off x="4036663" y="3640675"/>
            <a:ext cx="1070676" cy="4376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8"/>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Hypothesis Test</a:t>
            </a:r>
            <a:endParaRPr/>
          </a:p>
        </p:txBody>
      </p:sp>
      <p:sp>
        <p:nvSpPr>
          <p:cNvPr id="400" name="Google Shape;400;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rPr>
              <a:t>Is there a difference between the average number of hours worked per week by people with college education and the average hours worked per week by those with a HS diploma or lower?</a:t>
            </a:r>
            <a:endParaRPr>
              <a:solidFill>
                <a:schemeClr val="accent3"/>
              </a:solidFill>
            </a:endParaRPr>
          </a:p>
          <a:p>
            <a:pPr indent="0" lvl="0" marL="0" rtl="0" algn="l">
              <a:spcBef>
                <a:spcPts val="1600"/>
              </a:spcBef>
              <a:spcAft>
                <a:spcPts val="0"/>
              </a:spcAft>
              <a:buNone/>
            </a:pPr>
            <a:r>
              <a:rPr lang="en"/>
              <a:t>What are the hypothesis?</a:t>
            </a:r>
            <a:endParaRPr/>
          </a:p>
          <a:p>
            <a:pPr indent="0" lvl="0" marL="0" rtl="0" algn="l">
              <a:spcBef>
                <a:spcPts val="1600"/>
              </a:spcBef>
              <a:spcAft>
                <a:spcPts val="1600"/>
              </a:spcAft>
              <a:buNone/>
            </a:pPr>
            <a:r>
              <a:t/>
            </a:r>
            <a:endParaRPr/>
          </a:p>
        </p:txBody>
      </p:sp>
      <p:pic>
        <p:nvPicPr>
          <p:cNvPr descr="H_A : \quad \mu_{coll} \ne \mu_{hs}" id="401" name="Google Shape;401;p68" title="MathEquation,#000000"/>
          <p:cNvPicPr preferRelativeResize="0"/>
          <p:nvPr/>
        </p:nvPicPr>
        <p:blipFill>
          <a:blip r:embed="rId3">
            <a:alphaModFix/>
          </a:blip>
          <a:stretch>
            <a:fillRect/>
          </a:stretch>
        </p:blipFill>
        <p:spPr>
          <a:xfrm>
            <a:off x="1239463" y="4189400"/>
            <a:ext cx="1970924" cy="266075"/>
          </a:xfrm>
          <a:prstGeom prst="rect">
            <a:avLst/>
          </a:prstGeom>
          <a:noFill/>
          <a:ln>
            <a:noFill/>
          </a:ln>
        </p:spPr>
      </p:pic>
      <p:pic>
        <p:nvPicPr>
          <p:cNvPr descr="H_0 : \quad \mu_{coll} = \mu_{hs}" id="402" name="Google Shape;402;p68" title="MathEquation,#000000"/>
          <p:cNvPicPr preferRelativeResize="0"/>
          <p:nvPr/>
        </p:nvPicPr>
        <p:blipFill>
          <a:blip r:embed="rId4">
            <a:alphaModFix/>
          </a:blip>
          <a:stretch>
            <a:fillRect/>
          </a:stretch>
        </p:blipFill>
        <p:spPr>
          <a:xfrm>
            <a:off x="1266100" y="3077775"/>
            <a:ext cx="1917650" cy="266075"/>
          </a:xfrm>
          <a:prstGeom prst="rect">
            <a:avLst/>
          </a:prstGeom>
          <a:noFill/>
          <a:ln>
            <a:noFill/>
          </a:ln>
        </p:spPr>
      </p:pic>
      <p:sp>
        <p:nvSpPr>
          <p:cNvPr id="403" name="Google Shape;403;p68"/>
          <p:cNvSpPr txBox="1"/>
          <p:nvPr/>
        </p:nvSpPr>
        <p:spPr>
          <a:xfrm>
            <a:off x="3479900" y="2723325"/>
            <a:ext cx="5234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There is no difference in the average number of hours worked per week by those with a college education and those with a HS diploma or lower. Any observed difference between the sample means is due to natural sampling variation (chance).</a:t>
            </a:r>
            <a:r>
              <a:rPr lang="en">
                <a:latin typeface="Lato"/>
                <a:ea typeface="Lato"/>
                <a:cs typeface="Lato"/>
                <a:sym typeface="Lato"/>
              </a:rPr>
              <a:t> </a:t>
            </a:r>
            <a:endParaRPr>
              <a:latin typeface="Lato"/>
              <a:ea typeface="Lato"/>
              <a:cs typeface="Lato"/>
              <a:sym typeface="Lato"/>
            </a:endParaRPr>
          </a:p>
        </p:txBody>
      </p:sp>
      <p:sp>
        <p:nvSpPr>
          <p:cNvPr id="404" name="Google Shape;404;p68"/>
          <p:cNvSpPr txBox="1"/>
          <p:nvPr/>
        </p:nvSpPr>
        <p:spPr>
          <a:xfrm>
            <a:off x="3479900" y="3906788"/>
            <a:ext cx="5234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There is a difference in the average number of hours worked per week by those with a college education and those with a HS diploma or lower.</a:t>
            </a:r>
            <a:endParaRPr>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9"/>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 Statistic</a:t>
            </a:r>
            <a:endParaRPr/>
          </a:p>
        </p:txBody>
      </p:sp>
      <p:sp>
        <p:nvSpPr>
          <p:cNvPr id="410" name="Google Shape;410;p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TEST</a:t>
            </a:r>
            <a:r>
              <a:rPr lang="en"/>
              <a:t>:	z-test</a:t>
            </a:r>
            <a:endParaRPr/>
          </a:p>
          <a:p>
            <a:pPr indent="0" lvl="0" marL="0" rtl="0" algn="l">
              <a:spcBef>
                <a:spcPts val="1600"/>
              </a:spcBef>
              <a:spcAft>
                <a:spcPts val="0"/>
              </a:spcAft>
              <a:buNone/>
            </a:pPr>
            <a:r>
              <a:rPr lang="en">
                <a:solidFill>
                  <a:schemeClr val="dk1"/>
                </a:solidFill>
              </a:rPr>
              <a:t>TAILS</a:t>
            </a:r>
            <a:r>
              <a:rPr lang="en"/>
              <a:t>:	two-tailed</a:t>
            </a:r>
            <a:endParaRPr/>
          </a:p>
          <a:p>
            <a:pPr indent="0" lvl="0" marL="0" rtl="0" algn="l">
              <a:spcBef>
                <a:spcPts val="1600"/>
              </a:spcBef>
              <a:spcAft>
                <a:spcPts val="1600"/>
              </a:spcAft>
              <a:buNone/>
            </a:pPr>
            <a:r>
              <a:rPr lang="en">
                <a:solidFill>
                  <a:schemeClr val="dk1"/>
                </a:solidFill>
              </a:rPr>
              <a:t>TEST STATISTIC FOR THE DIFFERENCE OF MEANS</a:t>
            </a:r>
            <a:r>
              <a:rPr lang="en"/>
              <a:t>:</a:t>
            </a:r>
            <a:endParaRPr/>
          </a:p>
        </p:txBody>
      </p:sp>
      <p:pic>
        <p:nvPicPr>
          <p:cNvPr descr="Z=\frac{\bar{x}_{coll}-\bar{x}_{hs}-0}{SE_{\bar{x}_{coll}-\bar{x}_{hs}}}" id="411" name="Google Shape;411;p69" title="MathEquation,#000000"/>
          <p:cNvPicPr preferRelativeResize="0"/>
          <p:nvPr/>
        </p:nvPicPr>
        <p:blipFill>
          <a:blip r:embed="rId3">
            <a:alphaModFix/>
          </a:blip>
          <a:stretch>
            <a:fillRect/>
          </a:stretch>
        </p:blipFill>
        <p:spPr>
          <a:xfrm>
            <a:off x="1562250" y="3080075"/>
            <a:ext cx="1874538" cy="635000"/>
          </a:xfrm>
          <a:prstGeom prst="rect">
            <a:avLst/>
          </a:prstGeom>
          <a:noFill/>
          <a:ln>
            <a:noFill/>
          </a:ln>
        </p:spPr>
      </p:pic>
      <p:sp>
        <p:nvSpPr>
          <p:cNvPr id="412" name="Google Shape;412;p69"/>
          <p:cNvSpPr txBox="1"/>
          <p:nvPr/>
        </p:nvSpPr>
        <p:spPr>
          <a:xfrm>
            <a:off x="3790875" y="3228175"/>
            <a:ext cx="39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or</a:t>
            </a:r>
            <a:endParaRPr>
              <a:latin typeface="Lato"/>
              <a:ea typeface="Lato"/>
              <a:cs typeface="Lato"/>
              <a:sym typeface="Lato"/>
            </a:endParaRPr>
          </a:p>
        </p:txBody>
      </p:sp>
      <p:pic>
        <p:nvPicPr>
          <p:cNvPr descr="Z=\frac{\bar{x}_{coll}-\bar{x}_{hs}}{SE_{\bar{x}_{coll}-\bar{x}_{hs}}}" id="413" name="Google Shape;413;p69" title="MathEquation,#000000"/>
          <p:cNvPicPr preferRelativeResize="0"/>
          <p:nvPr/>
        </p:nvPicPr>
        <p:blipFill>
          <a:blip r:embed="rId4">
            <a:alphaModFix/>
          </a:blip>
          <a:stretch>
            <a:fillRect/>
          </a:stretch>
        </p:blipFill>
        <p:spPr>
          <a:xfrm>
            <a:off x="4731175" y="3080075"/>
            <a:ext cx="1788732" cy="635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70"/>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Calculating the Test Statistic &amp; p-value</a:t>
            </a:r>
            <a:endParaRPr/>
          </a:p>
        </p:txBody>
      </p:sp>
      <p:pic>
        <p:nvPicPr>
          <p:cNvPr id="419" name="Google Shape;419;p70"/>
          <p:cNvPicPr preferRelativeResize="0"/>
          <p:nvPr/>
        </p:nvPicPr>
        <p:blipFill rotWithShape="1">
          <a:blip r:embed="rId3">
            <a:alphaModFix/>
          </a:blip>
          <a:srcRect b="0" l="0" r="0" t="0"/>
          <a:stretch/>
        </p:blipFill>
        <p:spPr>
          <a:xfrm>
            <a:off x="1075121" y="1378801"/>
            <a:ext cx="2347425" cy="1192950"/>
          </a:xfrm>
          <a:prstGeom prst="rect">
            <a:avLst/>
          </a:prstGeom>
          <a:noFill/>
          <a:ln>
            <a:noFill/>
          </a:ln>
        </p:spPr>
      </p:pic>
      <p:pic>
        <p:nvPicPr>
          <p:cNvPr id="420" name="Google Shape;420;p70"/>
          <p:cNvPicPr preferRelativeResize="0"/>
          <p:nvPr/>
        </p:nvPicPr>
        <p:blipFill>
          <a:blip r:embed="rId4">
            <a:alphaModFix/>
          </a:blip>
          <a:stretch>
            <a:fillRect/>
          </a:stretch>
        </p:blipFill>
        <p:spPr>
          <a:xfrm>
            <a:off x="4700512" y="982200"/>
            <a:ext cx="4114800" cy="2057400"/>
          </a:xfrm>
          <a:prstGeom prst="rect">
            <a:avLst/>
          </a:prstGeom>
          <a:noFill/>
          <a:ln>
            <a:noFill/>
          </a:ln>
        </p:spPr>
      </p:pic>
      <p:pic>
        <p:nvPicPr>
          <p:cNvPr id="421" name="Google Shape;421;p70"/>
          <p:cNvPicPr preferRelativeResize="0"/>
          <p:nvPr/>
        </p:nvPicPr>
        <p:blipFill>
          <a:blip r:embed="rId5">
            <a:alphaModFix/>
          </a:blip>
          <a:stretch>
            <a:fillRect/>
          </a:stretch>
        </p:blipFill>
        <p:spPr>
          <a:xfrm>
            <a:off x="4702425" y="2860275"/>
            <a:ext cx="4114800" cy="2057400"/>
          </a:xfrm>
          <a:prstGeom prst="rect">
            <a:avLst/>
          </a:prstGeom>
          <a:noFill/>
          <a:ln>
            <a:noFill/>
          </a:ln>
        </p:spPr>
      </p:pic>
      <p:sp>
        <p:nvSpPr>
          <p:cNvPr id="422" name="Google Shape;422;p70"/>
          <p:cNvSpPr txBox="1"/>
          <p:nvPr/>
        </p:nvSpPr>
        <p:spPr>
          <a:xfrm>
            <a:off x="441225" y="2933100"/>
            <a:ext cx="4261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Upper or Lower tail:  0.00347</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p-value = 0.00693 </a:t>
            </a:r>
            <a:endParaRPr>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71"/>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the conclusion of the test?</a:t>
            </a:r>
            <a:endParaRPr/>
          </a:p>
        </p:txBody>
      </p:sp>
      <p:sp>
        <p:nvSpPr>
          <p:cNvPr id="428" name="Google Shape;428;p71"/>
          <p:cNvSpPr txBox="1"/>
          <p:nvPr>
            <p:ph idx="1" type="body"/>
          </p:nvPr>
        </p:nvSpPr>
        <p:spPr>
          <a:xfrm>
            <a:off x="311700" y="1152475"/>
            <a:ext cx="8520600" cy="381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rPr>
              <a:t>Which of the following is best supported by the results of the hypothesis test we just conducted?</a:t>
            </a:r>
            <a:endParaRPr>
              <a:solidFill>
                <a:schemeClr val="accent3"/>
              </a:solidFill>
            </a:endParaRPr>
          </a:p>
          <a:p>
            <a:pPr indent="-330200" lvl="0" marL="457200" rtl="0" algn="l">
              <a:spcBef>
                <a:spcPts val="1600"/>
              </a:spcBef>
              <a:spcAft>
                <a:spcPts val="0"/>
              </a:spcAft>
              <a:buSzPts val="1600"/>
              <a:buAutoNum type="alphaLcPeriod"/>
            </a:pPr>
            <a:r>
              <a:rPr lang="en" sz="1600"/>
              <a:t>There is 0.7% chance that there is no difference in the average number of hours worked per week between the two groups.</a:t>
            </a:r>
            <a:endParaRPr sz="1600"/>
          </a:p>
          <a:p>
            <a:pPr indent="-330200" lvl="0" marL="457200" rtl="0" algn="l">
              <a:spcBef>
                <a:spcPts val="1000"/>
              </a:spcBef>
              <a:spcAft>
                <a:spcPts val="0"/>
              </a:spcAft>
              <a:buSzPts val="1600"/>
              <a:buAutoNum type="alphaLcPeriod"/>
            </a:pPr>
            <a:r>
              <a:rPr lang="en" sz="1600"/>
              <a:t>Since the p-value is low, we reject </a:t>
            </a:r>
            <a:r>
              <a:rPr i="1" lang="en" sz="1600"/>
              <a:t>H</a:t>
            </a:r>
            <a:r>
              <a:rPr baseline="-25000" i="1" lang="en" sz="1600"/>
              <a:t>0</a:t>
            </a:r>
            <a:r>
              <a:rPr i="1" lang="en" sz="1600"/>
              <a:t>. </a:t>
            </a:r>
            <a:r>
              <a:rPr lang="en" sz="1600"/>
              <a:t>The data provide convincing evidence of a difference in the average number of hours worked per week between the two groups.</a:t>
            </a:r>
            <a:endParaRPr sz="1600"/>
          </a:p>
          <a:p>
            <a:pPr indent="-330200" lvl="0" marL="457200" rtl="0" algn="l">
              <a:spcBef>
                <a:spcPts val="1000"/>
              </a:spcBef>
              <a:spcAft>
                <a:spcPts val="0"/>
              </a:spcAft>
              <a:buSzPts val="1600"/>
              <a:buAutoNum type="alphaLcPeriod"/>
            </a:pPr>
            <a:r>
              <a:rPr lang="en" sz="1600"/>
              <a:t>Since we rejected </a:t>
            </a:r>
            <a:r>
              <a:rPr i="1" lang="en" sz="1600"/>
              <a:t>H</a:t>
            </a:r>
            <a:r>
              <a:rPr baseline="-25000" i="1" lang="en" sz="1600"/>
              <a:t>0</a:t>
            </a:r>
            <a:r>
              <a:rPr lang="en" sz="1600"/>
              <a:t>, we may have made a Type 2 error.</a:t>
            </a:r>
            <a:endParaRPr sz="1600"/>
          </a:p>
          <a:p>
            <a:pPr indent="-330200" lvl="0" marL="457200" rtl="0" algn="l">
              <a:spcBef>
                <a:spcPts val="1000"/>
              </a:spcBef>
              <a:spcAft>
                <a:spcPts val="1000"/>
              </a:spcAft>
              <a:buSzPts val="1600"/>
              <a:buAutoNum type="alphaLcPeriod"/>
            </a:pPr>
            <a:r>
              <a:rPr lang="en" sz="1600"/>
              <a:t>Since the p-value is low, we fail to reject </a:t>
            </a:r>
            <a:r>
              <a:rPr i="1" lang="en" sz="1600"/>
              <a:t>H</a:t>
            </a:r>
            <a:r>
              <a:rPr baseline="-25000" i="1" lang="en" sz="1600"/>
              <a:t>0</a:t>
            </a:r>
            <a:r>
              <a:rPr lang="en" sz="1600"/>
              <a:t>. The data do not provide convincing evidence of a difference in the average number of hours worked per week between the two groups.</a:t>
            </a:r>
            <a:endParaRPr sz="16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72"/>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lang="en"/>
              <a:t>t - distribution</a:t>
            </a:r>
            <a:endParaRPr/>
          </a:p>
        </p:txBody>
      </p:sp>
      <p:sp>
        <p:nvSpPr>
          <p:cNvPr id="434" name="Google Shape;434;p72"/>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1600"/>
              </a:spcAft>
              <a:buClr>
                <a:srgbClr val="888888"/>
              </a:buClr>
              <a:buSzPts val="18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F5597"/>
              </a:buClr>
              <a:buSzPts val="3300"/>
              <a:buFont typeface="Calibri"/>
              <a:buNone/>
            </a:pPr>
            <a:r>
              <a:rPr lang="en">
                <a:solidFill>
                  <a:srgbClr val="2F5597"/>
                </a:solidFill>
              </a:rPr>
              <a:t>Type I vs. Type II error</a:t>
            </a:r>
            <a:endParaRPr/>
          </a:p>
        </p:txBody>
      </p:sp>
      <p:sp>
        <p:nvSpPr>
          <p:cNvPr id="183" name="Google Shape;183;p37"/>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171450" lvl="0" marL="177800" rtl="0" algn="l">
              <a:lnSpc>
                <a:spcPct val="90000"/>
              </a:lnSpc>
              <a:spcBef>
                <a:spcPts val="0"/>
              </a:spcBef>
              <a:spcAft>
                <a:spcPts val="0"/>
              </a:spcAft>
              <a:buClr>
                <a:schemeClr val="dk1"/>
              </a:buClr>
              <a:buSzPts val="2100"/>
              <a:buChar char="●"/>
            </a:pPr>
            <a:r>
              <a:rPr lang="en"/>
              <a:t>The villagers in the boy who cried wolf:</a:t>
            </a:r>
            <a:endParaRPr/>
          </a:p>
          <a:p>
            <a:pPr indent="-177800" lvl="1" marL="520700" rtl="0" algn="l">
              <a:lnSpc>
                <a:spcPct val="90000"/>
              </a:lnSpc>
              <a:spcBef>
                <a:spcPts val="400"/>
              </a:spcBef>
              <a:spcAft>
                <a:spcPts val="0"/>
              </a:spcAft>
              <a:buClr>
                <a:schemeClr val="dk1"/>
              </a:buClr>
              <a:buSzPts val="1800"/>
              <a:buChar char="○"/>
            </a:pPr>
            <a:r>
              <a:rPr lang="en"/>
              <a:t>“Wolf!!”  They come running --- Type I Error</a:t>
            </a:r>
            <a:endParaRPr/>
          </a:p>
          <a:p>
            <a:pPr indent="-177800" lvl="1" marL="520700" rtl="0" algn="l">
              <a:lnSpc>
                <a:spcPct val="90000"/>
              </a:lnSpc>
              <a:spcBef>
                <a:spcPts val="400"/>
              </a:spcBef>
              <a:spcAft>
                <a:spcPts val="0"/>
              </a:spcAft>
              <a:buClr>
                <a:schemeClr val="dk1"/>
              </a:buClr>
              <a:buSzPts val="1800"/>
              <a:buChar char="○"/>
            </a:pPr>
            <a:r>
              <a:rPr lang="en"/>
              <a:t>“Wolf!!”  They come running --- Type I Error </a:t>
            </a:r>
            <a:endParaRPr/>
          </a:p>
          <a:p>
            <a:pPr indent="-177800" lvl="1" marL="520700" rtl="0" algn="l">
              <a:lnSpc>
                <a:spcPct val="90000"/>
              </a:lnSpc>
              <a:spcBef>
                <a:spcPts val="400"/>
              </a:spcBef>
              <a:spcAft>
                <a:spcPts val="0"/>
              </a:spcAft>
              <a:buClr>
                <a:schemeClr val="dk1"/>
              </a:buClr>
              <a:buSzPts val="1800"/>
              <a:buChar char="○"/>
            </a:pPr>
            <a:r>
              <a:rPr lang="en"/>
              <a:t>“Wolf!!”  They come running --- Type I Error</a:t>
            </a:r>
            <a:endParaRPr/>
          </a:p>
          <a:p>
            <a:pPr indent="-177800" lvl="1" marL="520700" rtl="0" algn="l">
              <a:lnSpc>
                <a:spcPct val="90000"/>
              </a:lnSpc>
              <a:spcBef>
                <a:spcPts val="400"/>
              </a:spcBef>
              <a:spcAft>
                <a:spcPts val="1600"/>
              </a:spcAft>
              <a:buClr>
                <a:schemeClr val="dk1"/>
              </a:buClr>
              <a:buSzPts val="1800"/>
              <a:buChar char="○"/>
            </a:pPr>
            <a:r>
              <a:rPr lang="en"/>
              <a:t>“No really, wolf!!”  They DON’T come running --- Type II Error</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7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a:t>Are z-tests really practical?</a:t>
            </a:r>
            <a:endParaRPr/>
          </a:p>
        </p:txBody>
      </p:sp>
      <p:sp>
        <p:nvSpPr>
          <p:cNvPr id="440" name="Google Shape;440;p73"/>
          <p:cNvSpPr txBox="1"/>
          <p:nvPr>
            <p:ph idx="1" type="body"/>
          </p:nvPr>
        </p:nvSpPr>
        <p:spPr>
          <a:xfrm>
            <a:off x="628650" y="1369219"/>
            <a:ext cx="7886700" cy="3263400"/>
          </a:xfrm>
          <a:prstGeom prst="rect">
            <a:avLst/>
          </a:prstGeom>
          <a:blipFill rotWithShape="1">
            <a:blip r:embed="rId3">
              <a:alphaModFix/>
            </a:blip>
            <a:stretch>
              <a:fillRect b="0" l="-959" r="0" t="-2629"/>
            </a:stretch>
          </a:blipFill>
          <a:ln>
            <a:noFill/>
          </a:ln>
        </p:spPr>
        <p:txBody>
          <a:bodyPr anchorCtr="0" anchor="t" bIns="34275" lIns="68575" spcFirstLastPara="1" rIns="68575" wrap="square" tIns="34275">
            <a:noAutofit/>
          </a:bodyPr>
          <a:lstStyle/>
          <a:p>
            <a:pPr indent="0" lvl="0" marL="177800" rtl="0" algn="l">
              <a:lnSpc>
                <a:spcPct val="90000"/>
              </a:lnSpc>
              <a:spcBef>
                <a:spcPts val="0"/>
              </a:spcBef>
              <a:spcAft>
                <a:spcPts val="1600"/>
              </a:spcAft>
              <a:buNone/>
            </a:pPr>
            <a:r>
              <a:rPr lang="en"/>
              <a:t>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74"/>
          <p:cNvSpPr txBox="1"/>
          <p:nvPr>
            <p:ph type="title"/>
          </p:nvPr>
        </p:nvSpPr>
        <p:spPr>
          <a:xfrm>
            <a:off x="628650" y="273844"/>
            <a:ext cx="7886700" cy="994200"/>
          </a:xfrm>
          <a:prstGeom prst="rect">
            <a:avLst/>
          </a:prstGeom>
          <a:blipFill rotWithShape="1">
            <a:blip r:embed="rId3">
              <a:alphaModFix/>
            </a:blip>
            <a:stretch>
              <a:fillRect b="0" l="-2289" r="0" t="0"/>
            </a:stretch>
          </a:blip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SzPts val="3300"/>
              <a:buFont typeface="Calibri"/>
              <a:buNone/>
            </a:pPr>
            <a:r>
              <a:rPr lang="en"/>
              <a:t> </a:t>
            </a:r>
            <a:endParaRPr/>
          </a:p>
        </p:txBody>
      </p:sp>
      <p:sp>
        <p:nvSpPr>
          <p:cNvPr id="446" name="Google Shape;446;p74"/>
          <p:cNvSpPr txBox="1"/>
          <p:nvPr>
            <p:ph idx="1" type="body"/>
          </p:nvPr>
        </p:nvSpPr>
        <p:spPr>
          <a:xfrm>
            <a:off x="628650" y="1369219"/>
            <a:ext cx="7886700" cy="3263400"/>
          </a:xfrm>
          <a:prstGeom prst="rect">
            <a:avLst/>
          </a:prstGeom>
          <a:blipFill rotWithShape="1">
            <a:blip r:embed="rId4">
              <a:alphaModFix/>
            </a:blip>
            <a:stretch>
              <a:fillRect b="0" l="-959" r="0" t="-2629"/>
            </a:stretch>
          </a:blipFill>
          <a:ln>
            <a:noFill/>
          </a:ln>
        </p:spPr>
        <p:txBody>
          <a:bodyPr anchorCtr="0" anchor="t" bIns="34275" lIns="68575" spcFirstLastPara="1" rIns="68575" wrap="square" tIns="34275">
            <a:noAutofit/>
          </a:bodyPr>
          <a:lstStyle/>
          <a:p>
            <a:pPr indent="0" lvl="0" marL="177800" rtl="0" algn="l">
              <a:lnSpc>
                <a:spcPct val="90000"/>
              </a:lnSpc>
              <a:spcBef>
                <a:spcPts val="0"/>
              </a:spcBef>
              <a:spcAft>
                <a:spcPts val="1600"/>
              </a:spcAft>
              <a:buNone/>
            </a:pPr>
            <a:r>
              <a:rPr lang="en"/>
              <a:t>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7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a:t>William Gosset</a:t>
            </a:r>
            <a:endParaRPr/>
          </a:p>
        </p:txBody>
      </p:sp>
      <p:sp>
        <p:nvSpPr>
          <p:cNvPr id="452" name="Google Shape;452;p7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171450" lvl="0" marL="177800" rtl="0" algn="l">
              <a:lnSpc>
                <a:spcPct val="80000"/>
              </a:lnSpc>
              <a:spcBef>
                <a:spcPts val="0"/>
              </a:spcBef>
              <a:spcAft>
                <a:spcPts val="0"/>
              </a:spcAft>
              <a:buClr>
                <a:schemeClr val="dk1"/>
              </a:buClr>
              <a:buSzPts val="2100"/>
              <a:buChar char="●"/>
            </a:pPr>
            <a:r>
              <a:rPr lang="en"/>
              <a:t>Guiness Brewery</a:t>
            </a:r>
            <a:endParaRPr/>
          </a:p>
          <a:p>
            <a:pPr indent="-38100" lvl="0" marL="177800" rtl="0" algn="l">
              <a:lnSpc>
                <a:spcPct val="80000"/>
              </a:lnSpc>
              <a:spcBef>
                <a:spcPts val="800"/>
              </a:spcBef>
              <a:spcAft>
                <a:spcPts val="0"/>
              </a:spcAft>
              <a:buClr>
                <a:schemeClr val="dk1"/>
              </a:buClr>
              <a:buSzPts val="2100"/>
              <a:buNone/>
            </a:pPr>
            <a:r>
              <a:t/>
            </a:r>
            <a:endParaRPr/>
          </a:p>
          <a:p>
            <a:pPr indent="-171450" lvl="0" marL="177800" rtl="0" algn="l">
              <a:lnSpc>
                <a:spcPct val="80000"/>
              </a:lnSpc>
              <a:spcBef>
                <a:spcPts val="800"/>
              </a:spcBef>
              <a:spcAft>
                <a:spcPts val="0"/>
              </a:spcAft>
              <a:buClr>
                <a:schemeClr val="dk1"/>
              </a:buClr>
              <a:buSzPts val="2100"/>
              <a:buChar char="●"/>
            </a:pPr>
            <a:r>
              <a:rPr lang="en"/>
              <a:t>Quality Testing on Grain Samples</a:t>
            </a:r>
            <a:endParaRPr/>
          </a:p>
          <a:p>
            <a:pPr indent="-177800" lvl="1" marL="520700" rtl="0" algn="l">
              <a:lnSpc>
                <a:spcPct val="80000"/>
              </a:lnSpc>
              <a:spcBef>
                <a:spcPts val="400"/>
              </a:spcBef>
              <a:spcAft>
                <a:spcPts val="0"/>
              </a:spcAft>
              <a:buClr>
                <a:schemeClr val="dk1"/>
              </a:buClr>
              <a:buSzPts val="1800"/>
              <a:buChar char="○"/>
            </a:pPr>
            <a:r>
              <a:rPr lang="en"/>
              <a:t>Quickly test a small sample</a:t>
            </a:r>
            <a:endParaRPr/>
          </a:p>
          <a:p>
            <a:pPr indent="-177800" lvl="1" marL="520700" rtl="0" algn="l">
              <a:lnSpc>
                <a:spcPct val="80000"/>
              </a:lnSpc>
              <a:spcBef>
                <a:spcPts val="400"/>
              </a:spcBef>
              <a:spcAft>
                <a:spcPts val="0"/>
              </a:spcAft>
              <a:buClr>
                <a:schemeClr val="dk1"/>
              </a:buClr>
              <a:buSzPts val="1800"/>
              <a:buChar char="○"/>
            </a:pPr>
            <a:r>
              <a:rPr lang="en"/>
              <a:t>If bad, send off for more comprehensive testing (i.e. larger sample)</a:t>
            </a:r>
            <a:endParaRPr/>
          </a:p>
          <a:p>
            <a:pPr indent="-63500" lvl="1" marL="520700" rtl="0" algn="l">
              <a:lnSpc>
                <a:spcPct val="80000"/>
              </a:lnSpc>
              <a:spcBef>
                <a:spcPts val="400"/>
              </a:spcBef>
              <a:spcAft>
                <a:spcPts val="0"/>
              </a:spcAft>
              <a:buClr>
                <a:schemeClr val="dk1"/>
              </a:buClr>
              <a:buSzPts val="1800"/>
              <a:buNone/>
            </a:pPr>
            <a:r>
              <a:t/>
            </a:r>
            <a:endParaRPr/>
          </a:p>
          <a:p>
            <a:pPr indent="-171450" lvl="0" marL="177800" rtl="0" algn="l">
              <a:lnSpc>
                <a:spcPct val="80000"/>
              </a:lnSpc>
              <a:spcBef>
                <a:spcPts val="800"/>
              </a:spcBef>
              <a:spcAft>
                <a:spcPts val="0"/>
              </a:spcAft>
              <a:buClr>
                <a:schemeClr val="dk1"/>
              </a:buClr>
              <a:buSzPts val="2100"/>
              <a:buChar char="●"/>
            </a:pPr>
            <a:r>
              <a:rPr lang="en"/>
              <a:t>With significance level of 5%, he expected 5% of batches to come back as actually ok…</a:t>
            </a:r>
            <a:endParaRPr/>
          </a:p>
          <a:p>
            <a:pPr indent="-38100" lvl="0" marL="177800" rtl="0" algn="l">
              <a:lnSpc>
                <a:spcPct val="80000"/>
              </a:lnSpc>
              <a:spcBef>
                <a:spcPts val="800"/>
              </a:spcBef>
              <a:spcAft>
                <a:spcPts val="0"/>
              </a:spcAft>
              <a:buClr>
                <a:schemeClr val="dk1"/>
              </a:buClr>
              <a:buSzPts val="2100"/>
              <a:buNone/>
            </a:pPr>
            <a:r>
              <a:t/>
            </a:r>
            <a:endParaRPr/>
          </a:p>
          <a:p>
            <a:pPr indent="-171450" lvl="0" marL="177800" rtl="0" algn="l">
              <a:lnSpc>
                <a:spcPct val="80000"/>
              </a:lnSpc>
              <a:spcBef>
                <a:spcPts val="800"/>
              </a:spcBef>
              <a:spcAft>
                <a:spcPts val="1600"/>
              </a:spcAft>
              <a:buClr>
                <a:schemeClr val="dk1"/>
              </a:buClr>
              <a:buSzPts val="2100"/>
              <a:buChar char="●"/>
            </a:pPr>
            <a:r>
              <a:rPr lang="en"/>
              <a:t>…But actually much more came back</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7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a:t>Student’s t-test</a:t>
            </a:r>
            <a:endParaRPr/>
          </a:p>
        </p:txBody>
      </p:sp>
      <p:sp>
        <p:nvSpPr>
          <p:cNvPr id="458" name="Google Shape;458;p76"/>
          <p:cNvSpPr txBox="1"/>
          <p:nvPr>
            <p:ph idx="1" type="body"/>
          </p:nvPr>
        </p:nvSpPr>
        <p:spPr>
          <a:xfrm>
            <a:off x="628650" y="1369219"/>
            <a:ext cx="7886700" cy="3263400"/>
          </a:xfrm>
          <a:prstGeom prst="rect">
            <a:avLst/>
          </a:prstGeom>
          <a:blipFill rotWithShape="1">
            <a:blip r:embed="rId3">
              <a:alphaModFix/>
            </a:blip>
            <a:stretch>
              <a:fillRect b="0" l="-959" r="0" t="-2629"/>
            </a:stretch>
          </a:blipFill>
          <a:ln>
            <a:noFill/>
          </a:ln>
        </p:spPr>
        <p:txBody>
          <a:bodyPr anchorCtr="0" anchor="t" bIns="34275" lIns="68575" spcFirstLastPara="1" rIns="68575" wrap="square" tIns="34275">
            <a:noAutofit/>
          </a:bodyPr>
          <a:lstStyle/>
          <a:p>
            <a:pPr indent="0" lvl="0" marL="177800" rtl="0" algn="l">
              <a:lnSpc>
                <a:spcPct val="90000"/>
              </a:lnSpc>
              <a:spcBef>
                <a:spcPts val="0"/>
              </a:spcBef>
              <a:spcAft>
                <a:spcPts val="1600"/>
              </a:spcAft>
              <a:buNone/>
            </a:pPr>
            <a:r>
              <a:rPr lang="en"/>
              <a:t>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77"/>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t-Tests</a:t>
            </a:r>
            <a:endParaRPr/>
          </a:p>
        </p:txBody>
      </p:sp>
      <p:sp>
        <p:nvSpPr>
          <p:cNvPr id="464" name="Google Shape;464;p77"/>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317500" lvl="0" marL="457200" rtl="0" algn="l">
              <a:spcBef>
                <a:spcPts val="800"/>
              </a:spcBef>
              <a:spcAft>
                <a:spcPts val="0"/>
              </a:spcAft>
              <a:buSzPts val="1400"/>
              <a:buChar char="●"/>
            </a:pPr>
            <a:r>
              <a:rPr lang="en"/>
              <a:t>t-tests start the same as z-tests and are very similar.</a:t>
            </a:r>
            <a:endParaRPr/>
          </a:p>
          <a:p>
            <a:pPr indent="0" lvl="0" marL="0" rtl="0" algn="l">
              <a:spcBef>
                <a:spcPts val="1600"/>
              </a:spcBef>
              <a:spcAft>
                <a:spcPts val="0"/>
              </a:spcAft>
              <a:buNone/>
            </a:pPr>
            <a:r>
              <a:t/>
            </a:r>
            <a:endParaRPr/>
          </a:p>
          <a:p>
            <a:pPr indent="-317500" lvl="0" marL="457200" rtl="0" algn="l">
              <a:spcBef>
                <a:spcPts val="1600"/>
              </a:spcBef>
              <a:spcAft>
                <a:spcPts val="0"/>
              </a:spcAft>
              <a:buSzPts val="1400"/>
              <a:buChar char="●"/>
            </a:pPr>
            <a:r>
              <a:rPr lang="en"/>
              <a:t>We’ll about the t-test by starting the hypothesis test process then seeing where it deviates from a z-test.</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Example:</a:t>
            </a:r>
            <a:endParaRPr/>
          </a:p>
          <a:p>
            <a:pPr indent="-317500" lvl="0" marL="457200" rtl="0" algn="l">
              <a:spcBef>
                <a:spcPts val="1600"/>
              </a:spcBef>
              <a:spcAft>
                <a:spcPts val="0"/>
              </a:spcAft>
              <a:buSzPts val="1400"/>
              <a:buChar char="●"/>
            </a:pPr>
            <a:r>
              <a:rPr lang="en"/>
              <a:t>Is Friday the 13th unlucky?</a:t>
            </a:r>
            <a:endParaRPr/>
          </a:p>
          <a:p>
            <a:pPr indent="-317500" lvl="0" marL="457200" rtl="0" algn="l">
              <a:spcBef>
                <a:spcPts val="0"/>
              </a:spcBef>
              <a:spcAft>
                <a:spcPts val="0"/>
              </a:spcAft>
              <a:buSzPts val="1400"/>
              <a:buChar char="●"/>
            </a:pPr>
            <a:r>
              <a:rPr lang="en"/>
              <a:t>Do people change their behavior?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xEl>
                                              <p:pRg end="0" st="0"/>
                                            </p:txEl>
                                          </p:spTgt>
                                        </p:tgtEl>
                                        <p:attrNameLst>
                                          <p:attrName>style.visibility</p:attrName>
                                        </p:attrNameLst>
                                      </p:cBhvr>
                                      <p:to>
                                        <p:strVal val="visible"/>
                                      </p:to>
                                    </p:set>
                                    <p:animEffect filter="fade" transition="in">
                                      <p:cBhvr>
                                        <p:cTn dur="1000"/>
                                        <p:tgtEl>
                                          <p:spTgt spid="4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xEl>
                                              <p:pRg end="1" st="1"/>
                                            </p:txEl>
                                          </p:spTgt>
                                        </p:tgtEl>
                                        <p:attrNameLst>
                                          <p:attrName>style.visibility</p:attrName>
                                        </p:attrNameLst>
                                      </p:cBhvr>
                                      <p:to>
                                        <p:strVal val="visible"/>
                                      </p:to>
                                    </p:set>
                                    <p:animEffect filter="fade" transition="in">
                                      <p:cBhvr>
                                        <p:cTn dur="1000"/>
                                        <p:tgtEl>
                                          <p:spTgt spid="46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xEl>
                                              <p:pRg end="2" st="2"/>
                                            </p:txEl>
                                          </p:spTgt>
                                        </p:tgtEl>
                                        <p:attrNameLst>
                                          <p:attrName>style.visibility</p:attrName>
                                        </p:attrNameLst>
                                      </p:cBhvr>
                                      <p:to>
                                        <p:strVal val="visible"/>
                                      </p:to>
                                    </p:set>
                                    <p:animEffect filter="fade" transition="in">
                                      <p:cBhvr>
                                        <p:cTn dur="1000"/>
                                        <p:tgtEl>
                                          <p:spTgt spid="46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xEl>
                                              <p:pRg end="3" st="3"/>
                                            </p:txEl>
                                          </p:spTgt>
                                        </p:tgtEl>
                                        <p:attrNameLst>
                                          <p:attrName>style.visibility</p:attrName>
                                        </p:attrNameLst>
                                      </p:cBhvr>
                                      <p:to>
                                        <p:strVal val="visible"/>
                                      </p:to>
                                    </p:set>
                                    <p:animEffect filter="fade" transition="in">
                                      <p:cBhvr>
                                        <p:cTn dur="1000"/>
                                        <p:tgtEl>
                                          <p:spTgt spid="46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xEl>
                                              <p:pRg end="4" st="4"/>
                                            </p:txEl>
                                          </p:spTgt>
                                        </p:tgtEl>
                                        <p:attrNameLst>
                                          <p:attrName>style.visibility</p:attrName>
                                        </p:attrNameLst>
                                      </p:cBhvr>
                                      <p:to>
                                        <p:strVal val="visible"/>
                                      </p:to>
                                    </p:set>
                                    <p:animEffect filter="fade" transition="in">
                                      <p:cBhvr>
                                        <p:cTn dur="1000"/>
                                        <p:tgtEl>
                                          <p:spTgt spid="46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xEl>
                                              <p:pRg end="5" st="5"/>
                                            </p:txEl>
                                          </p:spTgt>
                                        </p:tgtEl>
                                        <p:attrNameLst>
                                          <p:attrName>style.visibility</p:attrName>
                                        </p:attrNameLst>
                                      </p:cBhvr>
                                      <p:to>
                                        <p:strVal val="visible"/>
                                      </p:to>
                                    </p:set>
                                    <p:animEffect filter="fade" transition="in">
                                      <p:cBhvr>
                                        <p:cTn dur="1000"/>
                                        <p:tgtEl>
                                          <p:spTgt spid="46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xEl>
                                              <p:pRg end="6" st="6"/>
                                            </p:txEl>
                                          </p:spTgt>
                                        </p:tgtEl>
                                        <p:attrNameLst>
                                          <p:attrName>style.visibility</p:attrName>
                                        </p:attrNameLst>
                                      </p:cBhvr>
                                      <p:to>
                                        <p:strVal val="visible"/>
                                      </p:to>
                                    </p:set>
                                    <p:animEffect filter="fade" transition="in">
                                      <p:cBhvr>
                                        <p:cTn dur="1000"/>
                                        <p:tgtEl>
                                          <p:spTgt spid="464">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pic>
        <p:nvPicPr>
          <p:cNvPr id="469" name="Google Shape;469;p78"/>
          <p:cNvPicPr preferRelativeResize="0"/>
          <p:nvPr/>
        </p:nvPicPr>
        <p:blipFill rotWithShape="1">
          <a:blip r:embed="rId3">
            <a:alphaModFix/>
          </a:blip>
          <a:srcRect b="0" l="0" r="0" t="0"/>
          <a:stretch/>
        </p:blipFill>
        <p:spPr>
          <a:xfrm>
            <a:off x="0" y="0"/>
            <a:ext cx="6719208" cy="479833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pic>
        <p:nvPicPr>
          <p:cNvPr id="475" name="Google Shape;475;p79"/>
          <p:cNvPicPr preferRelativeResize="0"/>
          <p:nvPr/>
        </p:nvPicPr>
        <p:blipFill rotWithShape="1">
          <a:blip r:embed="rId3">
            <a:alphaModFix/>
          </a:blip>
          <a:srcRect b="0" l="0" r="0" t="0"/>
          <a:stretch/>
        </p:blipFill>
        <p:spPr>
          <a:xfrm>
            <a:off x="0" y="0"/>
            <a:ext cx="6789687" cy="1379765"/>
          </a:xfrm>
          <a:prstGeom prst="rect">
            <a:avLst/>
          </a:prstGeom>
          <a:noFill/>
          <a:ln>
            <a:noFill/>
          </a:ln>
        </p:spPr>
      </p:pic>
      <p:pic>
        <p:nvPicPr>
          <p:cNvPr id="476" name="Google Shape;476;p79"/>
          <p:cNvPicPr preferRelativeResize="0"/>
          <p:nvPr/>
        </p:nvPicPr>
        <p:blipFill rotWithShape="1">
          <a:blip r:embed="rId4">
            <a:alphaModFix/>
          </a:blip>
          <a:srcRect b="0" l="0" r="0" t="0"/>
          <a:stretch/>
        </p:blipFill>
        <p:spPr>
          <a:xfrm>
            <a:off x="0" y="1489981"/>
            <a:ext cx="7133843" cy="330653"/>
          </a:xfrm>
          <a:prstGeom prst="rect">
            <a:avLst/>
          </a:prstGeom>
          <a:noFill/>
          <a:ln>
            <a:noFill/>
          </a:ln>
        </p:spPr>
      </p:pic>
      <p:pic>
        <p:nvPicPr>
          <p:cNvPr id="477" name="Google Shape;477;p79"/>
          <p:cNvPicPr preferRelativeResize="0"/>
          <p:nvPr/>
        </p:nvPicPr>
        <p:blipFill rotWithShape="1">
          <a:blip r:embed="rId5">
            <a:alphaModFix/>
          </a:blip>
          <a:srcRect b="0" l="0" r="0" t="0"/>
          <a:stretch/>
        </p:blipFill>
        <p:spPr>
          <a:xfrm>
            <a:off x="616366" y="1930852"/>
            <a:ext cx="5643293" cy="578173"/>
          </a:xfrm>
          <a:prstGeom prst="rect">
            <a:avLst/>
          </a:prstGeom>
          <a:noFill/>
          <a:ln>
            <a:noFill/>
          </a:ln>
        </p:spPr>
      </p:pic>
      <p:pic>
        <p:nvPicPr>
          <p:cNvPr id="478" name="Google Shape;478;p79"/>
          <p:cNvPicPr preferRelativeResize="0"/>
          <p:nvPr/>
        </p:nvPicPr>
        <p:blipFill rotWithShape="1">
          <a:blip r:embed="rId6">
            <a:alphaModFix/>
          </a:blip>
          <a:srcRect b="0" l="0" r="0" t="0"/>
          <a:stretch/>
        </p:blipFill>
        <p:spPr>
          <a:xfrm>
            <a:off x="439688" y="2699814"/>
            <a:ext cx="6357531" cy="904817"/>
          </a:xfrm>
          <a:prstGeom prst="rect">
            <a:avLst/>
          </a:prstGeom>
          <a:noFill/>
          <a:ln>
            <a:noFill/>
          </a:ln>
        </p:spPr>
      </p:pic>
      <p:pic>
        <p:nvPicPr>
          <p:cNvPr id="479" name="Google Shape;479;p79"/>
          <p:cNvPicPr preferRelativeResize="0"/>
          <p:nvPr/>
        </p:nvPicPr>
        <p:blipFill rotWithShape="1">
          <a:blip r:embed="rId7">
            <a:alphaModFix/>
          </a:blip>
          <a:srcRect b="0" l="0" r="0" t="0"/>
          <a:stretch/>
        </p:blipFill>
        <p:spPr>
          <a:xfrm>
            <a:off x="439688" y="3762413"/>
            <a:ext cx="6501100" cy="61756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pic>
        <p:nvPicPr>
          <p:cNvPr id="484" name="Google Shape;484;p80"/>
          <p:cNvPicPr preferRelativeResize="0"/>
          <p:nvPr/>
        </p:nvPicPr>
        <p:blipFill rotWithShape="1">
          <a:blip r:embed="rId3">
            <a:alphaModFix/>
          </a:blip>
          <a:srcRect b="0" l="0" r="0" t="0"/>
          <a:stretch/>
        </p:blipFill>
        <p:spPr>
          <a:xfrm>
            <a:off x="0" y="-1"/>
            <a:ext cx="7001692" cy="1516814"/>
          </a:xfrm>
          <a:prstGeom prst="rect">
            <a:avLst/>
          </a:prstGeom>
          <a:noFill/>
          <a:ln>
            <a:noFill/>
          </a:ln>
        </p:spPr>
      </p:pic>
      <p:pic>
        <p:nvPicPr>
          <p:cNvPr id="485" name="Google Shape;485;p80"/>
          <p:cNvPicPr preferRelativeResize="0"/>
          <p:nvPr/>
        </p:nvPicPr>
        <p:blipFill rotWithShape="1">
          <a:blip r:embed="rId4">
            <a:alphaModFix/>
          </a:blip>
          <a:srcRect b="0" l="0" r="0" t="0"/>
          <a:stretch/>
        </p:blipFill>
        <p:spPr>
          <a:xfrm>
            <a:off x="591645" y="1561338"/>
            <a:ext cx="2002750" cy="240030"/>
          </a:xfrm>
          <a:prstGeom prst="rect">
            <a:avLst/>
          </a:prstGeom>
          <a:noFill/>
          <a:ln>
            <a:noFill/>
          </a:ln>
        </p:spPr>
      </p:pic>
      <p:pic>
        <p:nvPicPr>
          <p:cNvPr id="486" name="Google Shape;486;p80"/>
          <p:cNvPicPr preferRelativeResize="0"/>
          <p:nvPr/>
        </p:nvPicPr>
        <p:blipFill rotWithShape="1">
          <a:blip r:embed="rId5">
            <a:alphaModFix/>
          </a:blip>
          <a:srcRect b="0" l="0" r="0" t="0"/>
          <a:stretch/>
        </p:blipFill>
        <p:spPr>
          <a:xfrm>
            <a:off x="1228867" y="1899666"/>
            <a:ext cx="6852029" cy="1657350"/>
          </a:xfrm>
          <a:prstGeom prst="rect">
            <a:avLst/>
          </a:prstGeom>
          <a:noFill/>
          <a:ln>
            <a:noFill/>
          </a:ln>
        </p:spPr>
      </p:pic>
      <p:pic>
        <p:nvPicPr>
          <p:cNvPr id="487" name="Google Shape;487;p80"/>
          <p:cNvPicPr preferRelativeResize="0"/>
          <p:nvPr/>
        </p:nvPicPr>
        <p:blipFill rotWithShape="1">
          <a:blip r:embed="rId6">
            <a:alphaModFix/>
          </a:blip>
          <a:srcRect b="0" l="0" r="0" t="0"/>
          <a:stretch/>
        </p:blipFill>
        <p:spPr>
          <a:xfrm>
            <a:off x="1228867" y="3655314"/>
            <a:ext cx="1006081" cy="338328"/>
          </a:xfrm>
          <a:prstGeom prst="rect">
            <a:avLst/>
          </a:prstGeom>
          <a:noFill/>
          <a:ln>
            <a:noFill/>
          </a:ln>
        </p:spPr>
      </p:pic>
      <p:pic>
        <p:nvPicPr>
          <p:cNvPr id="488" name="Google Shape;488;p80"/>
          <p:cNvPicPr preferRelativeResize="0"/>
          <p:nvPr/>
        </p:nvPicPr>
        <p:blipFill rotWithShape="1">
          <a:blip r:embed="rId7">
            <a:alphaModFix/>
          </a:blip>
          <a:srcRect b="0" l="0" r="0" t="0"/>
          <a:stretch/>
        </p:blipFill>
        <p:spPr>
          <a:xfrm>
            <a:off x="954833" y="4178237"/>
            <a:ext cx="4805491" cy="44862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pic>
        <p:nvPicPr>
          <p:cNvPr id="493" name="Google Shape;493;p81"/>
          <p:cNvPicPr preferRelativeResize="0"/>
          <p:nvPr/>
        </p:nvPicPr>
        <p:blipFill rotWithShape="1">
          <a:blip r:embed="rId3">
            <a:alphaModFix/>
          </a:blip>
          <a:srcRect b="0" l="0" r="0" t="0"/>
          <a:stretch/>
        </p:blipFill>
        <p:spPr>
          <a:xfrm>
            <a:off x="0" y="0"/>
            <a:ext cx="7423152" cy="1755648"/>
          </a:xfrm>
          <a:prstGeom prst="rect">
            <a:avLst/>
          </a:prstGeom>
          <a:noFill/>
          <a:ln>
            <a:noFill/>
          </a:ln>
        </p:spPr>
      </p:pic>
      <p:pic>
        <p:nvPicPr>
          <p:cNvPr id="494" name="Google Shape;494;p81"/>
          <p:cNvPicPr preferRelativeResize="0"/>
          <p:nvPr/>
        </p:nvPicPr>
        <p:blipFill rotWithShape="1">
          <a:blip r:embed="rId4">
            <a:alphaModFix/>
          </a:blip>
          <a:srcRect b="0" l="0" r="0" t="0"/>
          <a:stretch/>
        </p:blipFill>
        <p:spPr>
          <a:xfrm>
            <a:off x="869823" y="1849945"/>
            <a:ext cx="5005595" cy="72866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pic>
        <p:nvPicPr>
          <p:cNvPr id="500" name="Google Shape;500;p82"/>
          <p:cNvPicPr preferRelativeResize="0"/>
          <p:nvPr/>
        </p:nvPicPr>
        <p:blipFill rotWithShape="1">
          <a:blip r:embed="rId3">
            <a:alphaModFix/>
          </a:blip>
          <a:srcRect b="0" l="0" r="0" t="0"/>
          <a:stretch/>
        </p:blipFill>
        <p:spPr>
          <a:xfrm>
            <a:off x="0" y="0"/>
            <a:ext cx="6745379" cy="758952"/>
          </a:xfrm>
          <a:prstGeom prst="rect">
            <a:avLst/>
          </a:prstGeom>
          <a:noFill/>
          <a:ln>
            <a:noFill/>
          </a:ln>
        </p:spPr>
      </p:pic>
      <p:pic>
        <p:nvPicPr>
          <p:cNvPr id="501" name="Google Shape;501;p82"/>
          <p:cNvPicPr preferRelativeResize="0"/>
          <p:nvPr/>
        </p:nvPicPr>
        <p:blipFill rotWithShape="1">
          <a:blip r:embed="rId4">
            <a:alphaModFix/>
          </a:blip>
          <a:srcRect b="0" l="0" r="0" t="0"/>
          <a:stretch/>
        </p:blipFill>
        <p:spPr>
          <a:xfrm>
            <a:off x="427196" y="936403"/>
            <a:ext cx="5272088" cy="728663"/>
          </a:xfrm>
          <a:prstGeom prst="rect">
            <a:avLst/>
          </a:prstGeom>
          <a:noFill/>
          <a:ln>
            <a:noFill/>
          </a:ln>
        </p:spPr>
      </p:pic>
      <p:pic>
        <p:nvPicPr>
          <p:cNvPr id="502" name="Google Shape;502;p82"/>
          <p:cNvPicPr preferRelativeResize="0"/>
          <p:nvPr/>
        </p:nvPicPr>
        <p:blipFill rotWithShape="1">
          <a:blip r:embed="rId5">
            <a:alphaModFix/>
          </a:blip>
          <a:srcRect b="0" l="0" r="0" t="0"/>
          <a:stretch/>
        </p:blipFill>
        <p:spPr>
          <a:xfrm>
            <a:off x="370046" y="1842516"/>
            <a:ext cx="5386388" cy="492919"/>
          </a:xfrm>
          <a:prstGeom prst="rect">
            <a:avLst/>
          </a:prstGeom>
          <a:noFill/>
          <a:ln>
            <a:noFill/>
          </a:ln>
        </p:spPr>
      </p:pic>
      <p:pic>
        <p:nvPicPr>
          <p:cNvPr id="503" name="Google Shape;503;p82"/>
          <p:cNvPicPr preferRelativeResize="0"/>
          <p:nvPr/>
        </p:nvPicPr>
        <p:blipFill rotWithShape="1">
          <a:blip r:embed="rId6">
            <a:alphaModFix/>
          </a:blip>
          <a:srcRect b="0" l="0" r="0" t="0"/>
          <a:stretch/>
        </p:blipFill>
        <p:spPr>
          <a:xfrm>
            <a:off x="427196" y="2643473"/>
            <a:ext cx="5379244" cy="110013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F5597"/>
              </a:buClr>
              <a:buSzPts val="3300"/>
              <a:buFont typeface="Calibri"/>
              <a:buNone/>
            </a:pPr>
            <a:r>
              <a:rPr lang="en">
                <a:solidFill>
                  <a:srgbClr val="2F5597"/>
                </a:solidFill>
              </a:rPr>
              <a:t>Statistical Power</a:t>
            </a:r>
            <a:endParaRPr/>
          </a:p>
        </p:txBody>
      </p:sp>
      <p:sp>
        <p:nvSpPr>
          <p:cNvPr id="189" name="Google Shape;189;p38"/>
          <p:cNvSpPr txBox="1"/>
          <p:nvPr>
            <p:ph idx="1" type="body"/>
          </p:nvPr>
        </p:nvSpPr>
        <p:spPr>
          <a:xfrm>
            <a:off x="615778" y="1137544"/>
            <a:ext cx="7886700" cy="32634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2100"/>
              <a:buNone/>
            </a:pPr>
            <a:r>
              <a:rPr lang="en" u="sng"/>
              <a:t>Power</a:t>
            </a:r>
            <a:r>
              <a:rPr lang="en"/>
              <a:t>: The probability of rejecting the null hypothesis when it’s false</a:t>
            </a:r>
            <a:endParaRPr/>
          </a:p>
          <a:p>
            <a:pPr indent="0" lvl="0" marL="0" rtl="0" algn="l">
              <a:lnSpc>
                <a:spcPct val="90000"/>
              </a:lnSpc>
              <a:spcBef>
                <a:spcPts val="800"/>
              </a:spcBef>
              <a:spcAft>
                <a:spcPts val="0"/>
              </a:spcAft>
              <a:buClr>
                <a:schemeClr val="dk1"/>
              </a:buClr>
              <a:buSzPts val="2100"/>
              <a:buNone/>
            </a:pPr>
            <a:r>
              <a:rPr lang="en"/>
              <a:t>Power = 1 – β = 1 – probability of Type II error</a:t>
            </a:r>
            <a:endParaRPr/>
          </a:p>
          <a:p>
            <a:pPr indent="0" lvl="0" marL="0" rtl="0" algn="l">
              <a:lnSpc>
                <a:spcPct val="90000"/>
              </a:lnSpc>
              <a:spcBef>
                <a:spcPts val="800"/>
              </a:spcBef>
              <a:spcAft>
                <a:spcPts val="1600"/>
              </a:spcAft>
              <a:buClr>
                <a:schemeClr val="dk1"/>
              </a:buClr>
              <a:buSzPts val="2100"/>
              <a:buNone/>
            </a:pPr>
            <a:r>
              <a:rPr lang="en" u="sng"/>
              <a:t>Significance level</a:t>
            </a:r>
            <a:r>
              <a:rPr lang="en"/>
              <a:t>: (α) our threshold of whether or not to reject the null</a:t>
            </a:r>
            <a:endParaRPr u="sng"/>
          </a:p>
        </p:txBody>
      </p:sp>
      <p:graphicFrame>
        <p:nvGraphicFramePr>
          <p:cNvPr id="190" name="Google Shape;190;p38"/>
          <p:cNvGraphicFramePr/>
          <p:nvPr/>
        </p:nvGraphicFramePr>
        <p:xfrm>
          <a:off x="2726799" y="2471197"/>
          <a:ext cx="3000000" cy="3000000"/>
        </p:xfrm>
        <a:graphic>
          <a:graphicData uri="http://schemas.openxmlformats.org/drawingml/2006/table">
            <a:tbl>
              <a:tblPr bandRow="1" firstRow="1">
                <a:noFill/>
                <a:tableStyleId>{D419E01C-D7A1-4450-BA01-E5EA7406FF89}</a:tableStyleId>
              </a:tblPr>
              <a:tblGrid>
                <a:gridCol w="1971675"/>
                <a:gridCol w="1971675"/>
                <a:gridCol w="1971675"/>
              </a:tblGrid>
              <a:tr h="438425">
                <a:tc>
                  <a:txBody>
                    <a:bodyPr/>
                    <a:lstStyle/>
                    <a:p>
                      <a:pPr indent="0" lvl="0" marL="0" marR="0" rtl="0" algn="ctr">
                        <a:spcBef>
                          <a:spcPts val="0"/>
                        </a:spcBef>
                        <a:spcAft>
                          <a:spcPts val="0"/>
                        </a:spcAft>
                        <a:buNone/>
                      </a:pPr>
                      <a:r>
                        <a:t/>
                      </a:r>
                      <a:endParaRPr b="1" sz="1800" u="none" cap="none" strike="noStrike"/>
                    </a:p>
                  </a:txBody>
                  <a:tcPr marT="34300" marB="34300" marR="68600" marL="68600" anchor="ctr"/>
                </a:tc>
                <a:tc gridSpan="2">
                  <a:txBody>
                    <a:bodyPr/>
                    <a:lstStyle/>
                    <a:p>
                      <a:pPr indent="0" lvl="0" marL="0" marR="0" rtl="0" algn="ctr">
                        <a:spcBef>
                          <a:spcPts val="0"/>
                        </a:spcBef>
                        <a:spcAft>
                          <a:spcPts val="0"/>
                        </a:spcAft>
                        <a:buNone/>
                      </a:pPr>
                      <a:r>
                        <a:rPr lang="en" sz="1800" u="none" cap="none" strike="noStrike"/>
                        <a:t>Null Hypothesis (Truth)</a:t>
                      </a:r>
                      <a:endParaRPr sz="1100"/>
                    </a:p>
                  </a:txBody>
                  <a:tcPr marT="34300" marB="34300" marR="68600" marL="68600" anchor="ctr"/>
                </a:tc>
                <a:tc hMerge="1"/>
              </a:tr>
              <a:tr h="454850">
                <a:tc>
                  <a:txBody>
                    <a:bodyPr/>
                    <a:lstStyle/>
                    <a:p>
                      <a:pPr indent="0" lvl="0" marL="0" marR="0" rtl="0" algn="ctr">
                        <a:spcBef>
                          <a:spcPts val="0"/>
                        </a:spcBef>
                        <a:spcAft>
                          <a:spcPts val="0"/>
                        </a:spcAft>
                        <a:buNone/>
                      </a:pPr>
                      <a:r>
                        <a:rPr b="1" lang="en" sz="1800" u="none" cap="none" strike="noStrike"/>
                        <a:t>Decision</a:t>
                      </a:r>
                      <a:endParaRPr sz="1100"/>
                    </a:p>
                  </a:txBody>
                  <a:tcPr marT="34300" marB="34300" marR="68600" marL="68600" anchor="ctr"/>
                </a:tc>
                <a:tc>
                  <a:txBody>
                    <a:bodyPr/>
                    <a:lstStyle/>
                    <a:p>
                      <a:pPr indent="0" lvl="0" marL="0" marR="0" rtl="0" algn="ctr">
                        <a:spcBef>
                          <a:spcPts val="0"/>
                        </a:spcBef>
                        <a:spcAft>
                          <a:spcPts val="0"/>
                        </a:spcAft>
                        <a:buNone/>
                      </a:pPr>
                      <a:r>
                        <a:rPr b="1" lang="en" sz="1800" u="none" cap="none" strike="noStrike"/>
                        <a:t>False</a:t>
                      </a:r>
                      <a:endParaRPr sz="1100"/>
                    </a:p>
                  </a:txBody>
                  <a:tcPr marT="34300" marB="34300" marR="68600" marL="68600" anchor="ctr"/>
                </a:tc>
                <a:tc>
                  <a:txBody>
                    <a:bodyPr/>
                    <a:lstStyle/>
                    <a:p>
                      <a:pPr indent="0" lvl="0" marL="0" marR="0" rtl="0" algn="ctr">
                        <a:spcBef>
                          <a:spcPts val="0"/>
                        </a:spcBef>
                        <a:spcAft>
                          <a:spcPts val="0"/>
                        </a:spcAft>
                        <a:buNone/>
                      </a:pPr>
                      <a:r>
                        <a:rPr b="1" lang="en" sz="1800" u="none" cap="none" strike="noStrike"/>
                        <a:t>True</a:t>
                      </a:r>
                      <a:endParaRPr sz="1100"/>
                    </a:p>
                  </a:txBody>
                  <a:tcPr marT="34300" marB="34300" marR="68600" marL="68600" anchor="ctr"/>
                </a:tc>
              </a:tr>
              <a:tr h="681375">
                <a:tc>
                  <a:txBody>
                    <a:bodyPr/>
                    <a:lstStyle/>
                    <a:p>
                      <a:pPr indent="0" lvl="0" marL="0" marR="0" rtl="0" algn="ctr">
                        <a:spcBef>
                          <a:spcPts val="0"/>
                        </a:spcBef>
                        <a:spcAft>
                          <a:spcPts val="0"/>
                        </a:spcAft>
                        <a:buNone/>
                      </a:pPr>
                      <a:r>
                        <a:rPr b="1" lang="en" sz="1800" u="none" cap="none" strike="noStrike"/>
                        <a:t>Reject</a:t>
                      </a:r>
                      <a:endParaRPr sz="1100"/>
                    </a:p>
                  </a:txBody>
                  <a:tcPr marT="34300" marB="34300" marR="68600" marL="68600" anchor="ctr"/>
                </a:tc>
                <a:tc>
                  <a:txBody>
                    <a:bodyPr/>
                    <a:lstStyle/>
                    <a:p>
                      <a:pPr indent="0" lvl="0" marL="0" marR="0" rtl="0" algn="ctr">
                        <a:spcBef>
                          <a:spcPts val="0"/>
                        </a:spcBef>
                        <a:spcAft>
                          <a:spcPts val="0"/>
                        </a:spcAft>
                        <a:buNone/>
                      </a:pPr>
                      <a:r>
                        <a:rPr lang="en" sz="1800" u="none" cap="none" strike="noStrike"/>
                        <a:t>Correct Decision</a:t>
                      </a:r>
                      <a:endParaRPr sz="1100"/>
                    </a:p>
                    <a:p>
                      <a:pPr indent="0" lvl="0" marL="0" marR="0" rtl="0" algn="ctr">
                        <a:spcBef>
                          <a:spcPts val="0"/>
                        </a:spcBef>
                        <a:spcAft>
                          <a:spcPts val="0"/>
                        </a:spcAft>
                        <a:buNone/>
                      </a:pPr>
                      <a:r>
                        <a:rPr lang="en" sz="1800" u="none" cap="none" strike="noStrike"/>
                        <a:t>(prob = 1 – β)</a:t>
                      </a:r>
                      <a:endParaRPr sz="1100"/>
                    </a:p>
                    <a:p>
                      <a:pPr indent="0" lvl="0" marL="0" marR="0" rtl="0" algn="ctr">
                        <a:spcBef>
                          <a:spcPts val="0"/>
                        </a:spcBef>
                        <a:spcAft>
                          <a:spcPts val="0"/>
                        </a:spcAft>
                        <a:buNone/>
                      </a:pPr>
                      <a:r>
                        <a:rPr i="1" lang="en" sz="1800" u="sng" cap="none" strike="noStrike"/>
                        <a:t>Power</a:t>
                      </a:r>
                      <a:endParaRPr i="1" sz="1800" u="sng" cap="none" strike="noStrike"/>
                    </a:p>
                  </a:txBody>
                  <a:tcPr marT="34300" marB="34300" marR="68600" marL="68600" anchor="ctr"/>
                </a:tc>
                <a:tc>
                  <a:txBody>
                    <a:bodyPr/>
                    <a:lstStyle/>
                    <a:p>
                      <a:pPr indent="0" lvl="0" marL="0" marR="0" rtl="0" algn="ctr">
                        <a:spcBef>
                          <a:spcPts val="0"/>
                        </a:spcBef>
                        <a:spcAft>
                          <a:spcPts val="0"/>
                        </a:spcAft>
                        <a:buNone/>
                      </a:pPr>
                      <a:r>
                        <a:rPr lang="en" sz="1800" u="none" cap="none" strike="noStrike"/>
                        <a:t>Type I error</a:t>
                      </a:r>
                      <a:endParaRPr sz="1100"/>
                    </a:p>
                    <a:p>
                      <a:pPr indent="0" lvl="0" marL="0" marR="0" rtl="0" algn="ctr">
                        <a:spcBef>
                          <a:spcPts val="0"/>
                        </a:spcBef>
                        <a:spcAft>
                          <a:spcPts val="0"/>
                        </a:spcAft>
                        <a:buNone/>
                      </a:pPr>
                      <a:r>
                        <a:rPr lang="en" sz="1800" u="none" cap="none" strike="noStrike"/>
                        <a:t>(prob = α)</a:t>
                      </a:r>
                      <a:endParaRPr sz="1100"/>
                    </a:p>
                    <a:p>
                      <a:pPr indent="0" lvl="0" marL="0" marR="0" rtl="0" algn="ctr">
                        <a:spcBef>
                          <a:spcPts val="0"/>
                        </a:spcBef>
                        <a:spcAft>
                          <a:spcPts val="0"/>
                        </a:spcAft>
                        <a:buNone/>
                      </a:pPr>
                      <a:r>
                        <a:rPr i="1" lang="en" sz="1800" u="sng" cap="none" strike="noStrike"/>
                        <a:t>Significance</a:t>
                      </a:r>
                      <a:endParaRPr i="1" sz="1800" u="sng" cap="none" strike="noStrike"/>
                    </a:p>
                  </a:txBody>
                  <a:tcPr marT="34300" marB="34300" marR="68600" marL="68600" anchor="ctr"/>
                </a:tc>
              </a:tr>
              <a:tr h="454850">
                <a:tc>
                  <a:txBody>
                    <a:bodyPr/>
                    <a:lstStyle/>
                    <a:p>
                      <a:pPr indent="0" lvl="0" marL="0" marR="0" rtl="0" algn="ctr">
                        <a:spcBef>
                          <a:spcPts val="0"/>
                        </a:spcBef>
                        <a:spcAft>
                          <a:spcPts val="0"/>
                        </a:spcAft>
                        <a:buNone/>
                      </a:pPr>
                      <a:r>
                        <a:rPr b="1" lang="en" sz="1800" u="none" cap="none" strike="noStrike"/>
                        <a:t>Fail to Reject</a:t>
                      </a:r>
                      <a:endParaRPr b="1" sz="1800" u="none" cap="none" strike="noStrike"/>
                    </a:p>
                  </a:txBody>
                  <a:tcPr marT="34300" marB="34300" marR="68600" marL="68600" anchor="ctr"/>
                </a:tc>
                <a:tc>
                  <a:txBody>
                    <a:bodyPr/>
                    <a:lstStyle/>
                    <a:p>
                      <a:pPr indent="0" lvl="0" marL="0" marR="0" rtl="0" algn="ctr">
                        <a:spcBef>
                          <a:spcPts val="0"/>
                        </a:spcBef>
                        <a:spcAft>
                          <a:spcPts val="0"/>
                        </a:spcAft>
                        <a:buNone/>
                      </a:pPr>
                      <a:r>
                        <a:rPr lang="en" sz="1800" u="none" cap="none" strike="noStrike"/>
                        <a:t>Type II Error</a:t>
                      </a:r>
                      <a:endParaRPr sz="1100"/>
                    </a:p>
                    <a:p>
                      <a:pPr indent="0" lvl="0" marL="0" marR="0" rtl="0" algn="ctr">
                        <a:spcBef>
                          <a:spcPts val="0"/>
                        </a:spcBef>
                        <a:spcAft>
                          <a:spcPts val="0"/>
                        </a:spcAft>
                        <a:buNone/>
                      </a:pPr>
                      <a:r>
                        <a:rPr lang="en" sz="1800" u="none" cap="none" strike="noStrike"/>
                        <a:t>(prob = β)</a:t>
                      </a:r>
                      <a:endParaRPr sz="1800" u="none" cap="none" strike="noStrike"/>
                    </a:p>
                  </a:txBody>
                  <a:tcPr marT="34300" marB="34300" marR="68600" marL="68600" anchor="ctr"/>
                </a:tc>
                <a:tc>
                  <a:txBody>
                    <a:bodyPr/>
                    <a:lstStyle/>
                    <a:p>
                      <a:pPr indent="0" lvl="0" marL="0" marR="0" rtl="0" algn="ctr">
                        <a:spcBef>
                          <a:spcPts val="0"/>
                        </a:spcBef>
                        <a:spcAft>
                          <a:spcPts val="0"/>
                        </a:spcAft>
                        <a:buNone/>
                      </a:pPr>
                      <a:r>
                        <a:rPr lang="en" sz="1800" u="none" cap="none" strike="noStrike"/>
                        <a:t>Correct Decision</a:t>
                      </a:r>
                      <a:endParaRPr sz="1100"/>
                    </a:p>
                    <a:p>
                      <a:pPr indent="0" lvl="0" marL="0" marR="0" rtl="0" algn="ctr">
                        <a:spcBef>
                          <a:spcPts val="0"/>
                        </a:spcBef>
                        <a:spcAft>
                          <a:spcPts val="0"/>
                        </a:spcAft>
                        <a:buNone/>
                      </a:pPr>
                      <a:r>
                        <a:rPr lang="en" sz="1800" u="none" cap="none" strike="noStrike"/>
                        <a:t> (prob = 1 – α)</a:t>
                      </a:r>
                      <a:endParaRPr sz="1100"/>
                    </a:p>
                  </a:txBody>
                  <a:tcPr marT="34300" marB="34300" marR="68600" marL="68600" anchor="ctr"/>
                </a:tc>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pic>
        <p:nvPicPr>
          <p:cNvPr id="508" name="Google Shape;508;p83"/>
          <p:cNvPicPr preferRelativeResize="0"/>
          <p:nvPr/>
        </p:nvPicPr>
        <p:blipFill rotWithShape="1">
          <a:blip r:embed="rId3">
            <a:alphaModFix/>
          </a:blip>
          <a:srcRect b="0" l="0" r="0" t="0"/>
          <a:stretch/>
        </p:blipFill>
        <p:spPr>
          <a:xfrm>
            <a:off x="0" y="0"/>
            <a:ext cx="6504280" cy="1792224"/>
          </a:xfrm>
          <a:prstGeom prst="rect">
            <a:avLst/>
          </a:prstGeom>
          <a:noFill/>
          <a:ln>
            <a:noFill/>
          </a:ln>
        </p:spPr>
      </p:pic>
      <p:pic>
        <p:nvPicPr>
          <p:cNvPr id="509" name="Google Shape;509;p83"/>
          <p:cNvPicPr preferRelativeResize="0"/>
          <p:nvPr/>
        </p:nvPicPr>
        <p:blipFill rotWithShape="1">
          <a:blip r:embed="rId4">
            <a:alphaModFix/>
          </a:blip>
          <a:srcRect b="0" l="0" r="0" t="0"/>
          <a:stretch/>
        </p:blipFill>
        <p:spPr>
          <a:xfrm>
            <a:off x="4672988" y="3233547"/>
            <a:ext cx="4073000" cy="1740789"/>
          </a:xfrm>
          <a:prstGeom prst="rect">
            <a:avLst/>
          </a:prstGeom>
          <a:noFill/>
          <a:ln>
            <a:noFill/>
          </a:ln>
        </p:spPr>
      </p:pic>
      <p:pic>
        <p:nvPicPr>
          <p:cNvPr id="510" name="Google Shape;510;p83"/>
          <p:cNvPicPr preferRelativeResize="0"/>
          <p:nvPr/>
        </p:nvPicPr>
        <p:blipFill rotWithShape="1">
          <a:blip r:embed="rId5">
            <a:alphaModFix/>
          </a:blip>
          <a:srcRect b="0" l="0" r="0" t="0"/>
          <a:stretch/>
        </p:blipFill>
        <p:spPr>
          <a:xfrm>
            <a:off x="541086" y="1967531"/>
            <a:ext cx="5422106" cy="146446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pic>
        <p:nvPicPr>
          <p:cNvPr id="516" name="Google Shape;516;p84"/>
          <p:cNvPicPr preferRelativeResize="0"/>
          <p:nvPr/>
        </p:nvPicPr>
        <p:blipFill rotWithShape="1">
          <a:blip r:embed="rId3">
            <a:alphaModFix/>
          </a:blip>
          <a:srcRect b="0" l="0" r="0" t="0"/>
          <a:stretch/>
        </p:blipFill>
        <p:spPr>
          <a:xfrm>
            <a:off x="0" y="0"/>
            <a:ext cx="6222206" cy="3557588"/>
          </a:xfrm>
          <a:prstGeom prst="rect">
            <a:avLst/>
          </a:prstGeom>
          <a:noFill/>
          <a:ln>
            <a:noFill/>
          </a:ln>
        </p:spPr>
      </p:pic>
      <p:pic>
        <p:nvPicPr>
          <p:cNvPr id="517" name="Google Shape;517;p84"/>
          <p:cNvPicPr preferRelativeResize="0"/>
          <p:nvPr/>
        </p:nvPicPr>
        <p:blipFill rotWithShape="1">
          <a:blip r:embed="rId4">
            <a:alphaModFix/>
          </a:blip>
          <a:srcRect b="0" l="0" r="0" t="0"/>
          <a:stretch/>
        </p:blipFill>
        <p:spPr>
          <a:xfrm>
            <a:off x="521494" y="4018788"/>
            <a:ext cx="4900613" cy="3429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pic>
        <p:nvPicPr>
          <p:cNvPr id="522" name="Google Shape;522;p85"/>
          <p:cNvPicPr preferRelativeResize="0"/>
          <p:nvPr/>
        </p:nvPicPr>
        <p:blipFill rotWithShape="1">
          <a:blip r:embed="rId3">
            <a:alphaModFix/>
          </a:blip>
          <a:srcRect b="0" l="0" r="0" t="0"/>
          <a:stretch/>
        </p:blipFill>
        <p:spPr>
          <a:xfrm>
            <a:off x="0" y="0"/>
            <a:ext cx="7041497" cy="3593592"/>
          </a:xfrm>
          <a:prstGeom prst="rect">
            <a:avLst/>
          </a:prstGeom>
          <a:noFill/>
          <a:ln>
            <a:noFill/>
          </a:ln>
        </p:spPr>
      </p:pic>
      <p:pic>
        <p:nvPicPr>
          <p:cNvPr id="523" name="Google Shape;523;p85"/>
          <p:cNvPicPr preferRelativeResize="0"/>
          <p:nvPr/>
        </p:nvPicPr>
        <p:blipFill rotWithShape="1">
          <a:blip r:embed="rId4">
            <a:alphaModFix/>
          </a:blip>
          <a:srcRect b="0" l="0" r="0" t="0"/>
          <a:stretch/>
        </p:blipFill>
        <p:spPr>
          <a:xfrm>
            <a:off x="4768025" y="3593592"/>
            <a:ext cx="942975" cy="542925"/>
          </a:xfrm>
          <a:prstGeom prst="rect">
            <a:avLst/>
          </a:prstGeom>
          <a:noFill/>
          <a:ln>
            <a:noFill/>
          </a:ln>
        </p:spPr>
      </p:pic>
      <p:pic>
        <p:nvPicPr>
          <p:cNvPr id="524" name="Google Shape;524;p85"/>
          <p:cNvPicPr preferRelativeResize="0"/>
          <p:nvPr/>
        </p:nvPicPr>
        <p:blipFill rotWithShape="1">
          <a:blip r:embed="rId5">
            <a:alphaModFix/>
          </a:blip>
          <a:srcRect b="0" l="0" r="0" t="0"/>
          <a:stretch/>
        </p:blipFill>
        <p:spPr>
          <a:xfrm>
            <a:off x="4768025" y="4269533"/>
            <a:ext cx="900113" cy="207169"/>
          </a:xfrm>
          <a:prstGeom prst="rect">
            <a:avLst/>
          </a:prstGeom>
          <a:noFill/>
          <a:ln>
            <a:noFill/>
          </a:ln>
        </p:spPr>
      </p:pic>
      <p:pic>
        <p:nvPicPr>
          <p:cNvPr id="525" name="Google Shape;525;p85"/>
          <p:cNvPicPr preferRelativeResize="0"/>
          <p:nvPr/>
        </p:nvPicPr>
        <p:blipFill rotWithShape="1">
          <a:blip r:embed="rId6">
            <a:alphaModFix/>
          </a:blip>
          <a:srcRect b="0" l="0" r="0" t="0"/>
          <a:stretch/>
        </p:blipFill>
        <p:spPr>
          <a:xfrm>
            <a:off x="4953762" y="4609718"/>
            <a:ext cx="571500" cy="21431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pic>
        <p:nvPicPr>
          <p:cNvPr id="530" name="Google Shape;530;p86"/>
          <p:cNvPicPr preferRelativeResize="0"/>
          <p:nvPr/>
        </p:nvPicPr>
        <p:blipFill rotWithShape="1">
          <a:blip r:embed="rId3">
            <a:alphaModFix/>
          </a:blip>
          <a:srcRect b="0" l="0" r="0" t="0"/>
          <a:stretch/>
        </p:blipFill>
        <p:spPr>
          <a:xfrm>
            <a:off x="0" y="-1"/>
            <a:ext cx="6766559" cy="2361692"/>
          </a:xfrm>
          <a:prstGeom prst="rect">
            <a:avLst/>
          </a:prstGeom>
          <a:noFill/>
          <a:ln>
            <a:noFill/>
          </a:ln>
        </p:spPr>
      </p:pic>
      <p:pic>
        <p:nvPicPr>
          <p:cNvPr id="531" name="Google Shape;531;p86"/>
          <p:cNvPicPr preferRelativeResize="0"/>
          <p:nvPr/>
        </p:nvPicPr>
        <p:blipFill rotWithShape="1">
          <a:blip r:embed="rId4">
            <a:alphaModFix/>
          </a:blip>
          <a:srcRect b="0" l="0" r="0" t="0"/>
          <a:stretch/>
        </p:blipFill>
        <p:spPr>
          <a:xfrm>
            <a:off x="1961816" y="2525887"/>
            <a:ext cx="2550319" cy="292894"/>
          </a:xfrm>
          <a:prstGeom prst="rect">
            <a:avLst/>
          </a:prstGeom>
          <a:noFill/>
          <a:ln>
            <a:noFill/>
          </a:ln>
        </p:spPr>
      </p:pic>
      <p:pic>
        <p:nvPicPr>
          <p:cNvPr id="532" name="Google Shape;532;p86"/>
          <p:cNvPicPr preferRelativeResize="0"/>
          <p:nvPr/>
        </p:nvPicPr>
        <p:blipFill rotWithShape="1">
          <a:blip r:embed="rId5">
            <a:alphaModFix/>
          </a:blip>
          <a:srcRect b="0" l="0" r="0" t="0"/>
          <a:stretch/>
        </p:blipFill>
        <p:spPr>
          <a:xfrm>
            <a:off x="2037826" y="2904935"/>
            <a:ext cx="2178844" cy="485775"/>
          </a:xfrm>
          <a:prstGeom prst="rect">
            <a:avLst/>
          </a:prstGeom>
          <a:noFill/>
          <a:ln>
            <a:noFill/>
          </a:ln>
        </p:spPr>
      </p:pic>
      <p:pic>
        <p:nvPicPr>
          <p:cNvPr id="533" name="Google Shape;533;p86"/>
          <p:cNvPicPr preferRelativeResize="0"/>
          <p:nvPr/>
        </p:nvPicPr>
        <p:blipFill rotWithShape="1">
          <a:blip r:embed="rId6">
            <a:alphaModFix/>
          </a:blip>
          <a:srcRect b="0" l="0" r="0" t="0"/>
          <a:stretch/>
        </p:blipFill>
        <p:spPr>
          <a:xfrm>
            <a:off x="2096833" y="3476863"/>
            <a:ext cx="1943100" cy="464344"/>
          </a:xfrm>
          <a:prstGeom prst="rect">
            <a:avLst/>
          </a:prstGeom>
          <a:noFill/>
          <a:ln>
            <a:noFill/>
          </a:ln>
        </p:spPr>
      </p:pic>
      <p:pic>
        <p:nvPicPr>
          <p:cNvPr id="534" name="Google Shape;534;p86"/>
          <p:cNvPicPr preferRelativeResize="0"/>
          <p:nvPr/>
        </p:nvPicPr>
        <p:blipFill rotWithShape="1">
          <a:blip r:embed="rId7">
            <a:alphaModFix/>
          </a:blip>
          <a:srcRect b="0" l="0" r="0" t="0"/>
          <a:stretch/>
        </p:blipFill>
        <p:spPr>
          <a:xfrm>
            <a:off x="2096833" y="4027361"/>
            <a:ext cx="1500187" cy="2357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pic>
        <p:nvPicPr>
          <p:cNvPr id="540" name="Google Shape;540;p87"/>
          <p:cNvPicPr preferRelativeResize="0"/>
          <p:nvPr/>
        </p:nvPicPr>
        <p:blipFill rotWithShape="1">
          <a:blip r:embed="rId3">
            <a:alphaModFix/>
          </a:blip>
          <a:srcRect b="0" l="0" r="0" t="0"/>
          <a:stretch/>
        </p:blipFill>
        <p:spPr>
          <a:xfrm>
            <a:off x="0" y="0"/>
            <a:ext cx="6561598" cy="1325880"/>
          </a:xfrm>
          <a:prstGeom prst="rect">
            <a:avLst/>
          </a:prstGeom>
          <a:noFill/>
          <a:ln>
            <a:noFill/>
          </a:ln>
        </p:spPr>
      </p:pic>
      <p:pic>
        <p:nvPicPr>
          <p:cNvPr id="541" name="Google Shape;541;p87"/>
          <p:cNvPicPr preferRelativeResize="0"/>
          <p:nvPr/>
        </p:nvPicPr>
        <p:blipFill rotWithShape="1">
          <a:blip r:embed="rId4">
            <a:alphaModFix/>
          </a:blip>
          <a:srcRect b="0" l="0" r="0" t="0"/>
          <a:stretch/>
        </p:blipFill>
        <p:spPr>
          <a:xfrm>
            <a:off x="574786" y="1404175"/>
            <a:ext cx="4630681" cy="1037273"/>
          </a:xfrm>
          <a:prstGeom prst="rect">
            <a:avLst/>
          </a:prstGeom>
          <a:noFill/>
          <a:ln>
            <a:noFill/>
          </a:ln>
        </p:spPr>
      </p:pic>
      <p:pic>
        <p:nvPicPr>
          <p:cNvPr id="542" name="Google Shape;542;p87"/>
          <p:cNvPicPr preferRelativeResize="0"/>
          <p:nvPr/>
        </p:nvPicPr>
        <p:blipFill>
          <a:blip r:embed="rId5">
            <a:alphaModFix/>
          </a:blip>
          <a:stretch>
            <a:fillRect/>
          </a:stretch>
        </p:blipFill>
        <p:spPr>
          <a:xfrm>
            <a:off x="3955551" y="2157775"/>
            <a:ext cx="4674328" cy="21908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pic>
        <p:nvPicPr>
          <p:cNvPr id="547" name="Google Shape;547;p88"/>
          <p:cNvPicPr preferRelativeResize="0"/>
          <p:nvPr/>
        </p:nvPicPr>
        <p:blipFill rotWithShape="1">
          <a:blip r:embed="rId3">
            <a:alphaModFix/>
          </a:blip>
          <a:srcRect b="0" l="0" r="0" t="0"/>
          <a:stretch/>
        </p:blipFill>
        <p:spPr>
          <a:xfrm>
            <a:off x="0" y="0"/>
            <a:ext cx="7754219" cy="303580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pic>
        <p:nvPicPr>
          <p:cNvPr id="552" name="Google Shape;552;p89"/>
          <p:cNvPicPr preferRelativeResize="0"/>
          <p:nvPr/>
        </p:nvPicPr>
        <p:blipFill rotWithShape="1">
          <a:blip r:embed="rId3">
            <a:alphaModFix/>
          </a:blip>
          <a:srcRect b="0" l="0" r="0" t="0"/>
          <a:stretch/>
        </p:blipFill>
        <p:spPr>
          <a:xfrm>
            <a:off x="0" y="0"/>
            <a:ext cx="6752447" cy="713232"/>
          </a:xfrm>
          <a:prstGeom prst="rect">
            <a:avLst/>
          </a:prstGeom>
          <a:noFill/>
          <a:ln>
            <a:noFill/>
          </a:ln>
        </p:spPr>
      </p:pic>
      <p:pic>
        <p:nvPicPr>
          <p:cNvPr id="553" name="Google Shape;553;p89"/>
          <p:cNvPicPr preferRelativeResize="0"/>
          <p:nvPr/>
        </p:nvPicPr>
        <p:blipFill rotWithShape="1">
          <a:blip r:embed="rId4">
            <a:alphaModFix/>
          </a:blip>
          <a:srcRect b="0" l="0" r="0" t="0"/>
          <a:stretch/>
        </p:blipFill>
        <p:spPr>
          <a:xfrm>
            <a:off x="937117" y="941117"/>
            <a:ext cx="4050864" cy="723091"/>
          </a:xfrm>
          <a:prstGeom prst="rect">
            <a:avLst/>
          </a:prstGeom>
          <a:noFill/>
          <a:ln>
            <a:noFill/>
          </a:ln>
        </p:spPr>
      </p:pic>
      <p:pic>
        <p:nvPicPr>
          <p:cNvPr id="554" name="Google Shape;554;p89"/>
          <p:cNvPicPr preferRelativeResize="0"/>
          <p:nvPr/>
        </p:nvPicPr>
        <p:blipFill rotWithShape="1">
          <a:blip r:embed="rId5">
            <a:alphaModFix/>
          </a:blip>
          <a:srcRect b="0" l="0" r="0" t="0"/>
          <a:stretch/>
        </p:blipFill>
        <p:spPr>
          <a:xfrm>
            <a:off x="937117" y="1892093"/>
            <a:ext cx="5641794" cy="375619"/>
          </a:xfrm>
          <a:prstGeom prst="rect">
            <a:avLst/>
          </a:prstGeom>
          <a:noFill/>
          <a:ln>
            <a:noFill/>
          </a:ln>
        </p:spPr>
      </p:pic>
      <p:pic>
        <p:nvPicPr>
          <p:cNvPr id="555" name="Google Shape;555;p89"/>
          <p:cNvPicPr preferRelativeResize="0"/>
          <p:nvPr/>
        </p:nvPicPr>
        <p:blipFill rotWithShape="1">
          <a:blip r:embed="rId6">
            <a:alphaModFix/>
          </a:blip>
          <a:srcRect b="0" l="0" r="0" t="0"/>
          <a:stretch/>
        </p:blipFill>
        <p:spPr>
          <a:xfrm>
            <a:off x="937117" y="2400155"/>
            <a:ext cx="5363101" cy="94598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90"/>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Finding t</a:t>
            </a:r>
            <a:r>
              <a:rPr baseline="30000" lang="en"/>
              <a:t>*</a:t>
            </a:r>
            <a:endParaRPr baseline="30000"/>
          </a:p>
        </p:txBody>
      </p:sp>
      <p:sp>
        <p:nvSpPr>
          <p:cNvPr id="561" name="Google Shape;561;p90"/>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317500" lvl="0" marL="457200" rtl="0" algn="l">
              <a:spcBef>
                <a:spcPts val="800"/>
              </a:spcBef>
              <a:spcAft>
                <a:spcPts val="0"/>
              </a:spcAft>
              <a:buSzPts val="1400"/>
              <a:buChar char="●"/>
            </a:pPr>
            <a:r>
              <a:rPr lang="en"/>
              <a:t>As usual, for a 95% CI, we split the 5% uncertainty between the two tails: 2.5% in each.</a:t>
            </a:r>
            <a:endParaRPr/>
          </a:p>
          <a:p>
            <a:pPr indent="-317500" lvl="0" marL="457200" rtl="0" algn="l">
              <a:spcBef>
                <a:spcPts val="0"/>
              </a:spcBef>
              <a:spcAft>
                <a:spcPts val="0"/>
              </a:spcAft>
              <a:buSzPts val="1400"/>
              <a:buChar char="●"/>
            </a:pPr>
            <a:r>
              <a:rPr lang="en"/>
              <a:t>Use the </a:t>
            </a:r>
            <a:r>
              <a:rPr lang="en">
                <a:solidFill>
                  <a:srgbClr val="0000FF"/>
                </a:solidFill>
                <a:latin typeface="Courier New"/>
                <a:ea typeface="Courier New"/>
                <a:cs typeface="Courier New"/>
                <a:sym typeface="Courier New"/>
              </a:rPr>
              <a:t>qt(p, df)</a:t>
            </a:r>
            <a:r>
              <a:rPr lang="en"/>
              <a:t> to find the cuttoff.</a:t>
            </a:r>
            <a:endParaRPr/>
          </a:p>
          <a:p>
            <a:pPr indent="0" lvl="0" marL="0" rtl="0" algn="l">
              <a:spcBef>
                <a:spcPts val="1600"/>
              </a:spcBef>
              <a:spcAft>
                <a:spcPts val="0"/>
              </a:spcAft>
              <a:buNone/>
            </a:pPr>
            <a:r>
              <a:t/>
            </a:r>
            <a:endParaRPr/>
          </a:p>
          <a:p>
            <a:pPr indent="0" lvl="0" marL="0" rtl="0" algn="l">
              <a:lnSpc>
                <a:spcPct val="100000"/>
              </a:lnSpc>
              <a:spcBef>
                <a:spcPts val="1600"/>
              </a:spcBef>
              <a:spcAft>
                <a:spcPts val="0"/>
              </a:spcAft>
              <a:buClr>
                <a:schemeClr val="dk1"/>
              </a:buClr>
              <a:buSzPts val="1100"/>
              <a:buFont typeface="Arial"/>
              <a:buNone/>
            </a:pPr>
            <a:r>
              <a:rPr lang="en"/>
              <a:t> </a:t>
            </a:r>
            <a:r>
              <a:rPr lang="en" sz="1800">
                <a:solidFill>
                  <a:srgbClr val="0000FF"/>
                </a:solidFill>
                <a:latin typeface="Courier New"/>
                <a:ea typeface="Courier New"/>
                <a:cs typeface="Courier New"/>
                <a:sym typeface="Courier New"/>
              </a:rPr>
              <a:t>qt(0.025,9)</a:t>
            </a:r>
            <a:endParaRPr sz="1800">
              <a:solidFill>
                <a:srgbClr val="0000F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800">
                <a:solidFill>
                  <a:srgbClr val="0000FF"/>
                </a:solidFill>
                <a:latin typeface="Courier New"/>
                <a:ea typeface="Courier New"/>
                <a:cs typeface="Courier New"/>
                <a:sym typeface="Courier New"/>
              </a:rPr>
              <a:t>[1] -2.262157</a:t>
            </a:r>
            <a:endParaRPr sz="1800">
              <a:solidFill>
                <a:srgbClr val="0000F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800">
                <a:solidFill>
                  <a:srgbClr val="0000FF"/>
                </a:solidFill>
                <a:latin typeface="Courier New"/>
                <a:ea typeface="Courier New"/>
                <a:cs typeface="Courier New"/>
                <a:sym typeface="Courier New"/>
              </a:rPr>
              <a:t>&gt; qt(0.975,9)</a:t>
            </a:r>
            <a:endParaRPr sz="1800">
              <a:solidFill>
                <a:srgbClr val="0000F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800">
                <a:solidFill>
                  <a:srgbClr val="0000FF"/>
                </a:solidFill>
                <a:latin typeface="Courier New"/>
                <a:ea typeface="Courier New"/>
                <a:cs typeface="Courier New"/>
                <a:sym typeface="Courier New"/>
              </a:rPr>
              <a:t>[1] 2.262157</a:t>
            </a:r>
            <a:endParaRPr sz="1800">
              <a:solidFill>
                <a:srgbClr val="0000F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800">
                <a:solidFill>
                  <a:srgbClr val="0000FF"/>
                </a:solidFill>
                <a:latin typeface="Courier New"/>
                <a:ea typeface="Courier New"/>
                <a:cs typeface="Courier New"/>
                <a:sym typeface="Courier New"/>
              </a:rPr>
              <a:t>&gt; qt(0.025,9,lower.tail = FALSE)</a:t>
            </a:r>
            <a:endParaRPr sz="1800">
              <a:solidFill>
                <a:srgbClr val="0000F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800">
                <a:solidFill>
                  <a:srgbClr val="0000FF"/>
                </a:solidFill>
                <a:latin typeface="Courier New"/>
                <a:ea typeface="Courier New"/>
                <a:cs typeface="Courier New"/>
                <a:sym typeface="Courier New"/>
              </a:rPr>
              <a:t>[1] 2.262157</a:t>
            </a:r>
            <a:endParaRPr sz="1800">
              <a:solidFill>
                <a:srgbClr val="0000FF"/>
              </a:solidFill>
              <a:latin typeface="Courier New"/>
              <a:ea typeface="Courier New"/>
              <a:cs typeface="Courier New"/>
              <a:sym typeface="Courier New"/>
            </a:endParaRPr>
          </a:p>
          <a:p>
            <a:pPr indent="0" lvl="0" marL="0" rtl="0" algn="l">
              <a:spcBef>
                <a:spcPts val="800"/>
              </a:spcBef>
              <a:spcAft>
                <a:spcPts val="160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pic>
        <p:nvPicPr>
          <p:cNvPr id="566" name="Google Shape;566;p91"/>
          <p:cNvPicPr preferRelativeResize="0"/>
          <p:nvPr/>
        </p:nvPicPr>
        <p:blipFill rotWithShape="1">
          <a:blip r:embed="rId3">
            <a:alphaModFix/>
          </a:blip>
          <a:srcRect b="0" l="0" r="0" t="0"/>
          <a:stretch/>
        </p:blipFill>
        <p:spPr>
          <a:xfrm>
            <a:off x="0" y="-1"/>
            <a:ext cx="7205471" cy="4117412"/>
          </a:xfrm>
          <a:prstGeom prst="rect">
            <a:avLst/>
          </a:prstGeom>
          <a:noFill/>
          <a:ln>
            <a:noFill/>
          </a:ln>
        </p:spPr>
      </p:pic>
      <p:pic>
        <p:nvPicPr>
          <p:cNvPr id="567" name="Google Shape;567;p91"/>
          <p:cNvPicPr preferRelativeResize="0"/>
          <p:nvPr/>
        </p:nvPicPr>
        <p:blipFill rotWithShape="1">
          <a:blip r:embed="rId4">
            <a:alphaModFix/>
          </a:blip>
          <a:srcRect b="0" l="0" r="0" t="0"/>
          <a:stretch/>
        </p:blipFill>
        <p:spPr>
          <a:xfrm>
            <a:off x="2473595" y="2974800"/>
            <a:ext cx="1307306" cy="36433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pic>
        <p:nvPicPr>
          <p:cNvPr id="573" name="Google Shape;573;p92"/>
          <p:cNvPicPr preferRelativeResize="0"/>
          <p:nvPr/>
        </p:nvPicPr>
        <p:blipFill rotWithShape="1">
          <a:blip r:embed="rId3">
            <a:alphaModFix/>
          </a:blip>
          <a:srcRect b="0" l="0" r="0" t="0"/>
          <a:stretch/>
        </p:blipFill>
        <p:spPr>
          <a:xfrm>
            <a:off x="0" y="0"/>
            <a:ext cx="6656832" cy="457363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F5597"/>
              </a:buClr>
              <a:buSzPts val="3300"/>
              <a:buFont typeface="Calibri"/>
              <a:buNone/>
            </a:pPr>
            <a:r>
              <a:rPr lang="en">
                <a:solidFill>
                  <a:srgbClr val="2F5597"/>
                </a:solidFill>
              </a:rPr>
              <a:t>Statistical Power - Intuition</a:t>
            </a:r>
            <a:endParaRPr/>
          </a:p>
        </p:txBody>
      </p:sp>
      <p:sp>
        <p:nvSpPr>
          <p:cNvPr id="196" name="Google Shape;196;p3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1800"/>
              <a:buNone/>
            </a:pPr>
            <a:r>
              <a:rPr lang="en" sz="1800"/>
              <a:t>Scientific test is like an instrument used to detect something (ex. Telescope)</a:t>
            </a:r>
            <a:endParaRPr/>
          </a:p>
          <a:p>
            <a:pPr indent="-177800" lvl="0" marL="177800" rtl="0" algn="l">
              <a:lnSpc>
                <a:spcPct val="90000"/>
              </a:lnSpc>
              <a:spcBef>
                <a:spcPts val="800"/>
              </a:spcBef>
              <a:spcAft>
                <a:spcPts val="0"/>
              </a:spcAft>
              <a:buClr>
                <a:schemeClr val="dk1"/>
              </a:buClr>
              <a:buSzPts val="1800"/>
              <a:buChar char="●"/>
            </a:pPr>
            <a:r>
              <a:rPr lang="en" sz="1800"/>
              <a:t>Powerful telescope will let you see the moons of Mars</a:t>
            </a:r>
            <a:endParaRPr/>
          </a:p>
          <a:p>
            <a:pPr indent="-177800" lvl="0" marL="177800" rtl="0" algn="l">
              <a:lnSpc>
                <a:spcPct val="90000"/>
              </a:lnSpc>
              <a:spcBef>
                <a:spcPts val="800"/>
              </a:spcBef>
              <a:spcAft>
                <a:spcPts val="0"/>
              </a:spcAft>
              <a:buClr>
                <a:schemeClr val="dk1"/>
              </a:buClr>
              <a:buSzPts val="1800"/>
              <a:buChar char="●"/>
            </a:pPr>
            <a:r>
              <a:rPr lang="en" sz="1800"/>
              <a:t>Cannot see them with binoculars (underpowered test)</a:t>
            </a:r>
            <a:endParaRPr/>
          </a:p>
          <a:p>
            <a:pPr indent="0" lvl="0" marL="0" rtl="0" algn="l">
              <a:lnSpc>
                <a:spcPct val="90000"/>
              </a:lnSpc>
              <a:spcBef>
                <a:spcPts val="800"/>
              </a:spcBef>
              <a:spcAft>
                <a:spcPts val="0"/>
              </a:spcAft>
              <a:buClr>
                <a:schemeClr val="dk1"/>
              </a:buClr>
              <a:buSzPts val="1800"/>
              <a:buNone/>
            </a:pPr>
            <a:r>
              <a:t/>
            </a:r>
            <a:endParaRPr sz="1800"/>
          </a:p>
          <a:p>
            <a:pPr indent="0" lvl="0" marL="0" rtl="0" algn="l">
              <a:lnSpc>
                <a:spcPct val="90000"/>
              </a:lnSpc>
              <a:spcBef>
                <a:spcPts val="800"/>
              </a:spcBef>
              <a:spcAft>
                <a:spcPts val="0"/>
              </a:spcAft>
              <a:buClr>
                <a:schemeClr val="dk1"/>
              </a:buClr>
              <a:buSzPts val="1800"/>
              <a:buNone/>
            </a:pPr>
            <a:r>
              <a:rPr lang="en" sz="1800"/>
              <a:t>The moons are still there, but our ability to detect them depends on the power of our test</a:t>
            </a:r>
            <a:endParaRPr/>
          </a:p>
          <a:p>
            <a:pPr indent="0" lvl="0" marL="0" rtl="0" algn="l">
              <a:lnSpc>
                <a:spcPct val="90000"/>
              </a:lnSpc>
              <a:spcBef>
                <a:spcPts val="800"/>
              </a:spcBef>
              <a:spcAft>
                <a:spcPts val="0"/>
              </a:spcAft>
              <a:buClr>
                <a:schemeClr val="dk1"/>
              </a:buClr>
              <a:buSzPts val="1800"/>
              <a:buNone/>
            </a:pPr>
            <a:r>
              <a:t/>
            </a:r>
            <a:endParaRPr sz="1800"/>
          </a:p>
          <a:p>
            <a:pPr indent="0" lvl="0" marL="0" rtl="0" algn="l">
              <a:lnSpc>
                <a:spcPct val="90000"/>
              </a:lnSpc>
              <a:spcBef>
                <a:spcPts val="800"/>
              </a:spcBef>
              <a:spcAft>
                <a:spcPts val="0"/>
              </a:spcAft>
              <a:buClr>
                <a:schemeClr val="dk1"/>
              </a:buClr>
              <a:buSzPts val="1800"/>
              <a:buNone/>
            </a:pPr>
            <a:r>
              <a:t/>
            </a:r>
            <a:endParaRPr sz="1800"/>
          </a:p>
          <a:p>
            <a:pPr indent="-63500" lvl="0" marL="177800" rtl="0" algn="l">
              <a:lnSpc>
                <a:spcPct val="90000"/>
              </a:lnSpc>
              <a:spcBef>
                <a:spcPts val="800"/>
              </a:spcBef>
              <a:spcAft>
                <a:spcPts val="0"/>
              </a:spcAft>
              <a:buClr>
                <a:schemeClr val="dk1"/>
              </a:buClr>
              <a:buSzPts val="1800"/>
              <a:buNone/>
            </a:pPr>
            <a:r>
              <a:t/>
            </a:r>
            <a:endParaRPr sz="1800"/>
          </a:p>
          <a:p>
            <a:pPr indent="-63500" lvl="1" marL="520700" rtl="0" algn="l">
              <a:lnSpc>
                <a:spcPct val="90000"/>
              </a:lnSpc>
              <a:spcBef>
                <a:spcPts val="400"/>
              </a:spcBef>
              <a:spcAft>
                <a:spcPts val="1600"/>
              </a:spcAft>
              <a:buClr>
                <a:schemeClr val="dk1"/>
              </a:buClr>
              <a:buSzPts val="1800"/>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pic>
        <p:nvPicPr>
          <p:cNvPr id="579" name="Google Shape;579;p93"/>
          <p:cNvPicPr preferRelativeResize="0"/>
          <p:nvPr/>
        </p:nvPicPr>
        <p:blipFill rotWithShape="1">
          <a:blip r:embed="rId3">
            <a:alphaModFix/>
          </a:blip>
          <a:srcRect b="0" l="0" r="0" t="0"/>
          <a:stretch/>
        </p:blipFill>
        <p:spPr>
          <a:xfrm>
            <a:off x="221599" y="1614488"/>
            <a:ext cx="8724090" cy="836104"/>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pic>
        <p:nvPicPr>
          <p:cNvPr id="584" name="Google Shape;584;p94"/>
          <p:cNvPicPr preferRelativeResize="0"/>
          <p:nvPr/>
        </p:nvPicPr>
        <p:blipFill rotWithShape="1">
          <a:blip r:embed="rId3">
            <a:alphaModFix/>
          </a:blip>
          <a:srcRect b="0" l="0" r="0" t="0"/>
          <a:stretch/>
        </p:blipFill>
        <p:spPr>
          <a:xfrm>
            <a:off x="0" y="0"/>
            <a:ext cx="7274631" cy="594360"/>
          </a:xfrm>
          <a:prstGeom prst="rect">
            <a:avLst/>
          </a:prstGeom>
          <a:noFill/>
          <a:ln>
            <a:noFill/>
          </a:ln>
        </p:spPr>
      </p:pic>
      <p:pic>
        <p:nvPicPr>
          <p:cNvPr id="585" name="Google Shape;585;p94"/>
          <p:cNvPicPr preferRelativeResize="0"/>
          <p:nvPr/>
        </p:nvPicPr>
        <p:blipFill rotWithShape="1">
          <a:blip r:embed="rId4">
            <a:alphaModFix/>
          </a:blip>
          <a:srcRect b="0" l="0" r="0" t="0"/>
          <a:stretch/>
        </p:blipFill>
        <p:spPr>
          <a:xfrm>
            <a:off x="865822" y="788956"/>
            <a:ext cx="4943475" cy="328613"/>
          </a:xfrm>
          <a:prstGeom prst="rect">
            <a:avLst/>
          </a:prstGeom>
          <a:noFill/>
          <a:ln>
            <a:noFill/>
          </a:ln>
        </p:spPr>
      </p:pic>
      <p:pic>
        <p:nvPicPr>
          <p:cNvPr id="586" name="Google Shape;586;p94"/>
          <p:cNvPicPr preferRelativeResize="0"/>
          <p:nvPr/>
        </p:nvPicPr>
        <p:blipFill rotWithShape="1">
          <a:blip r:embed="rId5">
            <a:alphaModFix/>
          </a:blip>
          <a:srcRect b="0" l="0" r="0" t="0"/>
          <a:stretch/>
        </p:blipFill>
        <p:spPr>
          <a:xfrm>
            <a:off x="865822" y="1312164"/>
            <a:ext cx="5314950" cy="814387"/>
          </a:xfrm>
          <a:prstGeom prst="rect">
            <a:avLst/>
          </a:prstGeom>
          <a:noFill/>
          <a:ln>
            <a:noFill/>
          </a:ln>
        </p:spPr>
      </p:pic>
      <p:pic>
        <p:nvPicPr>
          <p:cNvPr id="587" name="Google Shape;587;p94"/>
          <p:cNvPicPr preferRelativeResize="0"/>
          <p:nvPr/>
        </p:nvPicPr>
        <p:blipFill rotWithShape="1">
          <a:blip r:embed="rId6">
            <a:alphaModFix/>
          </a:blip>
          <a:srcRect b="0" l="0" r="0" t="0"/>
          <a:stretch/>
        </p:blipFill>
        <p:spPr>
          <a:xfrm>
            <a:off x="865822" y="2487168"/>
            <a:ext cx="4872038" cy="714375"/>
          </a:xfrm>
          <a:prstGeom prst="rect">
            <a:avLst/>
          </a:prstGeom>
          <a:noFill/>
          <a:ln>
            <a:noFill/>
          </a:ln>
        </p:spPr>
      </p:pic>
      <p:pic>
        <p:nvPicPr>
          <p:cNvPr id="588" name="Google Shape;588;p94"/>
          <p:cNvPicPr preferRelativeResize="0"/>
          <p:nvPr/>
        </p:nvPicPr>
        <p:blipFill rotWithShape="1">
          <a:blip r:embed="rId7">
            <a:alphaModFix/>
          </a:blip>
          <a:srcRect b="0" l="0" r="0" t="0"/>
          <a:stretch/>
        </p:blipFill>
        <p:spPr>
          <a:xfrm>
            <a:off x="865822" y="3562160"/>
            <a:ext cx="3843338" cy="792956"/>
          </a:xfrm>
          <a:prstGeom prst="rect">
            <a:avLst/>
          </a:prstGeom>
          <a:noFill/>
          <a:ln>
            <a:noFill/>
          </a:ln>
        </p:spPr>
      </p:pic>
      <p:sp>
        <p:nvSpPr>
          <p:cNvPr id="589" name="Google Shape;589;p94"/>
          <p:cNvSpPr/>
          <p:nvPr/>
        </p:nvSpPr>
        <p:spPr>
          <a:xfrm>
            <a:off x="0" y="4436894"/>
            <a:ext cx="9144000" cy="6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en" sz="1400">
                <a:solidFill>
                  <a:srgbClr val="E3004D"/>
                </a:solidFill>
                <a:latin typeface="Arial"/>
                <a:ea typeface="Arial"/>
                <a:cs typeface="Arial"/>
                <a:sym typeface="Arial"/>
              </a:rPr>
              <a:t>Note: </a:t>
            </a:r>
            <a:r>
              <a:rPr i="1" lang="en" sz="1400">
                <a:solidFill>
                  <a:srgbClr val="333333"/>
                </a:solidFill>
                <a:latin typeface="Arial"/>
                <a:ea typeface="Arial"/>
                <a:cs typeface="Arial"/>
                <a:sym typeface="Arial"/>
              </a:rPr>
              <a:t>The example we used was for paired means (difference between dependent groups). We took the difference between the observations and used only these differences (one sample) in our analysis, therefore the mechanics are the same as when we are working with just one sample.</a:t>
            </a:r>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95"/>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100"/>
              <a:buFont typeface="Calibri"/>
              <a:buNone/>
            </a:pPr>
            <a:r>
              <a:rPr i="1" lang="en" sz="4100"/>
              <a:t>t </a:t>
            </a:r>
            <a:r>
              <a:rPr lang="en" sz="4100"/>
              <a:t>distribution for the difference of two means</a:t>
            </a:r>
            <a:br>
              <a:rPr lang="en" sz="4100"/>
            </a:br>
            <a:br>
              <a:rPr lang="en" sz="4100"/>
            </a:br>
            <a:endParaRPr sz="4100"/>
          </a:p>
        </p:txBody>
      </p:sp>
      <p:sp>
        <p:nvSpPr>
          <p:cNvPr id="595" name="Google Shape;595;p95"/>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1600"/>
              </a:spcAft>
              <a:buClr>
                <a:srgbClr val="888888"/>
              </a:buClr>
              <a:buSzPts val="1800"/>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pic>
        <p:nvPicPr>
          <p:cNvPr id="600" name="Google Shape;600;p96"/>
          <p:cNvPicPr preferRelativeResize="0"/>
          <p:nvPr/>
        </p:nvPicPr>
        <p:blipFill rotWithShape="1">
          <a:blip r:embed="rId3">
            <a:alphaModFix/>
          </a:blip>
          <a:srcRect b="0" l="0" r="0" t="0"/>
          <a:stretch/>
        </p:blipFill>
        <p:spPr>
          <a:xfrm>
            <a:off x="0" y="0"/>
            <a:ext cx="7406640" cy="4124248"/>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pic>
        <p:nvPicPr>
          <p:cNvPr id="605" name="Google Shape;605;p97"/>
          <p:cNvPicPr preferRelativeResize="0"/>
          <p:nvPr/>
        </p:nvPicPr>
        <p:blipFill rotWithShape="1">
          <a:blip r:embed="rId3">
            <a:alphaModFix/>
          </a:blip>
          <a:srcRect b="0" l="0" r="0" t="0"/>
          <a:stretch/>
        </p:blipFill>
        <p:spPr>
          <a:xfrm>
            <a:off x="0" y="0"/>
            <a:ext cx="6940296" cy="464545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pic>
        <p:nvPicPr>
          <p:cNvPr id="610" name="Google Shape;610;p98"/>
          <p:cNvPicPr preferRelativeResize="0"/>
          <p:nvPr/>
        </p:nvPicPr>
        <p:blipFill rotWithShape="1">
          <a:blip r:embed="rId3">
            <a:alphaModFix/>
          </a:blip>
          <a:srcRect b="0" l="0" r="0" t="0"/>
          <a:stretch/>
        </p:blipFill>
        <p:spPr>
          <a:xfrm>
            <a:off x="0" y="0"/>
            <a:ext cx="7526818" cy="786384"/>
          </a:xfrm>
          <a:prstGeom prst="rect">
            <a:avLst/>
          </a:prstGeom>
          <a:noFill/>
          <a:ln>
            <a:noFill/>
          </a:ln>
        </p:spPr>
      </p:pic>
      <p:pic>
        <p:nvPicPr>
          <p:cNvPr id="611" name="Google Shape;611;p98"/>
          <p:cNvPicPr preferRelativeResize="0"/>
          <p:nvPr/>
        </p:nvPicPr>
        <p:blipFill rotWithShape="1">
          <a:blip r:embed="rId4">
            <a:alphaModFix/>
          </a:blip>
          <a:srcRect b="0" l="0" r="0" t="0"/>
          <a:stretch/>
        </p:blipFill>
        <p:spPr>
          <a:xfrm>
            <a:off x="745378" y="786384"/>
            <a:ext cx="4964906" cy="978694"/>
          </a:xfrm>
          <a:prstGeom prst="rect">
            <a:avLst/>
          </a:prstGeom>
          <a:noFill/>
          <a:ln>
            <a:noFill/>
          </a:ln>
        </p:spPr>
      </p:pic>
      <p:pic>
        <p:nvPicPr>
          <p:cNvPr id="612" name="Google Shape;612;p98"/>
          <p:cNvPicPr preferRelativeResize="0"/>
          <p:nvPr/>
        </p:nvPicPr>
        <p:blipFill rotWithShape="1">
          <a:blip r:embed="rId5">
            <a:alphaModFix/>
          </a:blip>
          <a:srcRect b="0" l="0" r="0" t="0"/>
          <a:stretch/>
        </p:blipFill>
        <p:spPr>
          <a:xfrm>
            <a:off x="745378" y="2040683"/>
            <a:ext cx="5257800" cy="102155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pic>
        <p:nvPicPr>
          <p:cNvPr id="618" name="Google Shape;618;p99"/>
          <p:cNvPicPr preferRelativeResize="0"/>
          <p:nvPr/>
        </p:nvPicPr>
        <p:blipFill rotWithShape="1">
          <a:blip r:embed="rId3">
            <a:alphaModFix/>
          </a:blip>
          <a:srcRect b="0" l="0" r="0" t="0"/>
          <a:stretch/>
        </p:blipFill>
        <p:spPr>
          <a:xfrm>
            <a:off x="0" y="0"/>
            <a:ext cx="7178041" cy="446966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pic>
        <p:nvPicPr>
          <p:cNvPr id="623" name="Google Shape;623;p100"/>
          <p:cNvPicPr preferRelativeResize="0"/>
          <p:nvPr/>
        </p:nvPicPr>
        <p:blipFill rotWithShape="1">
          <a:blip r:embed="rId3">
            <a:alphaModFix/>
          </a:blip>
          <a:srcRect b="0" l="0" r="0" t="0"/>
          <a:stretch/>
        </p:blipFill>
        <p:spPr>
          <a:xfrm>
            <a:off x="0" y="0"/>
            <a:ext cx="7015023" cy="1216152"/>
          </a:xfrm>
          <a:prstGeom prst="rect">
            <a:avLst/>
          </a:prstGeom>
          <a:noFill/>
          <a:ln>
            <a:noFill/>
          </a:ln>
        </p:spPr>
      </p:pic>
      <p:pic>
        <p:nvPicPr>
          <p:cNvPr id="624" name="Google Shape;624;p100"/>
          <p:cNvPicPr preferRelativeResize="0"/>
          <p:nvPr/>
        </p:nvPicPr>
        <p:blipFill rotWithShape="1">
          <a:blip r:embed="rId4">
            <a:alphaModFix/>
          </a:blip>
          <a:srcRect b="0" l="0" r="0" t="0"/>
          <a:stretch/>
        </p:blipFill>
        <p:spPr>
          <a:xfrm>
            <a:off x="1134999" y="1348597"/>
            <a:ext cx="5429250" cy="1092994"/>
          </a:xfrm>
          <a:prstGeom prst="rect">
            <a:avLst/>
          </a:prstGeom>
          <a:noFill/>
          <a:ln>
            <a:noFill/>
          </a:ln>
        </p:spPr>
      </p:pic>
      <p:cxnSp>
        <p:nvCxnSpPr>
          <p:cNvPr id="625" name="Google Shape;625;p100"/>
          <p:cNvCxnSpPr/>
          <p:nvPr/>
        </p:nvCxnSpPr>
        <p:spPr>
          <a:xfrm>
            <a:off x="1819656" y="1812797"/>
            <a:ext cx="1755600" cy="0"/>
          </a:xfrm>
          <a:prstGeom prst="straightConnector1">
            <a:avLst/>
          </a:prstGeom>
          <a:noFill/>
          <a:ln cap="flat" cmpd="sng" w="22225">
            <a:solidFill>
              <a:srgbClr val="FF0000"/>
            </a:solidFill>
            <a:prstDash val="solid"/>
            <a:miter lim="800000"/>
            <a:headEnd len="sm" w="sm" type="none"/>
            <a:tailEnd len="sm" w="sm" type="none"/>
          </a:ln>
        </p:spPr>
      </p:cxnSp>
      <p:pic>
        <p:nvPicPr>
          <p:cNvPr id="626" name="Google Shape;626;p100"/>
          <p:cNvPicPr preferRelativeResize="0"/>
          <p:nvPr/>
        </p:nvPicPr>
        <p:blipFill rotWithShape="1">
          <a:blip r:embed="rId5">
            <a:alphaModFix/>
          </a:blip>
          <a:srcRect b="0" l="0" r="0" t="0"/>
          <a:stretch/>
        </p:blipFill>
        <p:spPr>
          <a:xfrm>
            <a:off x="1134999" y="2814312"/>
            <a:ext cx="2021681" cy="1135856"/>
          </a:xfrm>
          <a:prstGeom prst="rect">
            <a:avLst/>
          </a:prstGeom>
          <a:noFill/>
          <a:ln>
            <a:noFill/>
          </a:ln>
        </p:spPr>
      </p:pic>
      <p:pic>
        <p:nvPicPr>
          <p:cNvPr id="627" name="Google Shape;627;p100"/>
          <p:cNvPicPr preferRelativeResize="0"/>
          <p:nvPr/>
        </p:nvPicPr>
        <p:blipFill rotWithShape="1">
          <a:blip r:embed="rId6">
            <a:alphaModFix/>
          </a:blip>
          <a:srcRect b="0" l="0" r="0" t="0"/>
          <a:stretch/>
        </p:blipFill>
        <p:spPr>
          <a:xfrm>
            <a:off x="3713893" y="3082202"/>
            <a:ext cx="2850356" cy="600075"/>
          </a:xfrm>
          <a:prstGeom prst="rect">
            <a:avLst/>
          </a:prstGeom>
          <a:noFill/>
          <a:ln>
            <a:noFill/>
          </a:ln>
        </p:spPr>
      </p:pic>
      <p:sp>
        <p:nvSpPr>
          <p:cNvPr id="628" name="Google Shape;628;p100"/>
          <p:cNvSpPr/>
          <p:nvPr/>
        </p:nvSpPr>
        <p:spPr>
          <a:xfrm>
            <a:off x="0" y="4238876"/>
            <a:ext cx="9009000" cy="864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en" sz="1400">
                <a:solidFill>
                  <a:srgbClr val="E3004D"/>
                </a:solidFill>
                <a:latin typeface="Arial"/>
                <a:ea typeface="Arial"/>
                <a:cs typeface="Arial"/>
                <a:sym typeface="Arial"/>
              </a:rPr>
              <a:t>Note: </a:t>
            </a:r>
            <a:r>
              <a:rPr i="1" lang="en">
                <a:solidFill>
                  <a:srgbClr val="333333"/>
                </a:solidFill>
              </a:rPr>
              <a:t>There is an alternative formula for the SE based on the “pooled” variance which gives a better estimate of the SE when the variances can be assumed to be roughly equal. If variances are assumed not equal, the df calculation is more complicated. The t.test() function in R will apply the correct formula if you indicate your assumption on the variances </a:t>
            </a:r>
            <a:endParaRPr sz="1400">
              <a:solidFill>
                <a:schemeClr val="dk1"/>
              </a:solidFill>
              <a:latin typeface="Calibri"/>
              <a:ea typeface="Calibri"/>
              <a:cs typeface="Calibri"/>
              <a:sym typeface="Calibri"/>
            </a:endParaRPr>
          </a:p>
        </p:txBody>
      </p:sp>
      <p:sp>
        <p:nvSpPr>
          <p:cNvPr id="629" name="Google Shape;629;p100"/>
          <p:cNvSpPr txBox="1"/>
          <p:nvPr/>
        </p:nvSpPr>
        <p:spPr>
          <a:xfrm>
            <a:off x="4347225" y="3142050"/>
            <a:ext cx="4239600" cy="8643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                                      Assuming the variances of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457200" lvl="0" marL="914400" rtl="0" algn="l">
              <a:spcBef>
                <a:spcPts val="0"/>
              </a:spcBef>
              <a:spcAft>
                <a:spcPts val="0"/>
              </a:spcAft>
              <a:buNone/>
            </a:pPr>
            <a:r>
              <a:rPr lang="en">
                <a:latin typeface="Calibri"/>
                <a:ea typeface="Calibri"/>
                <a:cs typeface="Calibri"/>
                <a:sym typeface="Calibri"/>
              </a:rPr>
              <a:t>the samples are about the same.</a:t>
            </a:r>
            <a:endParaRPr>
              <a:latin typeface="Calibri"/>
              <a:ea typeface="Calibri"/>
              <a:cs typeface="Calibri"/>
              <a:sym typeface="Calibri"/>
            </a:endParaRPr>
          </a:p>
        </p:txBody>
      </p:sp>
      <p:pic>
        <p:nvPicPr>
          <p:cNvPr descr="df=n_1+n_2-2" id="630" name="Google Shape;630;p100" title="MathEquation,#000000"/>
          <p:cNvPicPr preferRelativeResize="0"/>
          <p:nvPr/>
        </p:nvPicPr>
        <p:blipFill>
          <a:blip r:embed="rId7">
            <a:alphaModFix/>
          </a:blip>
          <a:stretch>
            <a:fillRect/>
          </a:stretch>
        </p:blipFill>
        <p:spPr>
          <a:xfrm>
            <a:off x="4411800" y="3284087"/>
            <a:ext cx="1377544" cy="196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pic>
        <p:nvPicPr>
          <p:cNvPr id="635" name="Google Shape;635;p101"/>
          <p:cNvPicPr preferRelativeResize="0"/>
          <p:nvPr/>
        </p:nvPicPr>
        <p:blipFill rotWithShape="1">
          <a:blip r:embed="rId3">
            <a:alphaModFix/>
          </a:blip>
          <a:srcRect b="0" l="0" r="0" t="0"/>
          <a:stretch/>
        </p:blipFill>
        <p:spPr>
          <a:xfrm>
            <a:off x="0" y="0"/>
            <a:ext cx="6588218" cy="2057401"/>
          </a:xfrm>
          <a:prstGeom prst="rect">
            <a:avLst/>
          </a:prstGeom>
          <a:noFill/>
          <a:ln>
            <a:noFill/>
          </a:ln>
        </p:spPr>
      </p:pic>
      <p:pic>
        <p:nvPicPr>
          <p:cNvPr id="636" name="Google Shape;636;p101"/>
          <p:cNvPicPr preferRelativeResize="0"/>
          <p:nvPr/>
        </p:nvPicPr>
        <p:blipFill rotWithShape="1">
          <a:blip r:embed="rId4">
            <a:alphaModFix/>
          </a:blip>
          <a:srcRect b="0" l="0" r="0" t="0"/>
          <a:stretch/>
        </p:blipFill>
        <p:spPr>
          <a:xfrm>
            <a:off x="2342007" y="2304574"/>
            <a:ext cx="2686050" cy="442913"/>
          </a:xfrm>
          <a:prstGeom prst="rect">
            <a:avLst/>
          </a:prstGeom>
          <a:noFill/>
          <a:ln>
            <a:noFill/>
          </a:ln>
        </p:spPr>
      </p:pic>
      <p:pic>
        <p:nvPicPr>
          <p:cNvPr id="637" name="Google Shape;637;p101"/>
          <p:cNvPicPr preferRelativeResize="0"/>
          <p:nvPr/>
        </p:nvPicPr>
        <p:blipFill rotWithShape="1">
          <a:blip r:embed="rId5">
            <a:alphaModFix/>
          </a:blip>
          <a:srcRect b="0" l="0" r="0" t="0"/>
          <a:stretch/>
        </p:blipFill>
        <p:spPr>
          <a:xfrm>
            <a:off x="2656046" y="2886361"/>
            <a:ext cx="1728787" cy="614363"/>
          </a:xfrm>
          <a:prstGeom prst="rect">
            <a:avLst/>
          </a:prstGeom>
          <a:noFill/>
          <a:ln>
            <a:noFill/>
          </a:ln>
        </p:spPr>
      </p:pic>
      <p:pic>
        <p:nvPicPr>
          <p:cNvPr id="638" name="Google Shape;638;p101"/>
          <p:cNvPicPr preferRelativeResize="0"/>
          <p:nvPr/>
        </p:nvPicPr>
        <p:blipFill rotWithShape="1">
          <a:blip r:embed="rId6">
            <a:alphaModFix/>
          </a:blip>
          <a:srcRect b="0" l="0" r="0" t="0"/>
          <a:stretch/>
        </p:blipFill>
        <p:spPr>
          <a:xfrm>
            <a:off x="2656046" y="3605308"/>
            <a:ext cx="878681" cy="628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102"/>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p-value	</a:t>
            </a:r>
            <a:endParaRPr/>
          </a:p>
        </p:txBody>
      </p:sp>
      <p:sp>
        <p:nvSpPr>
          <p:cNvPr id="644" name="Google Shape;644;p102"/>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1600"/>
              </a:spcAft>
              <a:buNone/>
            </a:pPr>
            <a:r>
              <a:rPr lang="en"/>
              <a:t>With T=-2.508, and df = 51 how do we find the p-value?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4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F5597"/>
              </a:buClr>
              <a:buSzPts val="3300"/>
              <a:buFont typeface="Calibri"/>
              <a:buNone/>
            </a:pPr>
            <a:r>
              <a:rPr lang="en">
                <a:solidFill>
                  <a:srgbClr val="2F5597"/>
                </a:solidFill>
              </a:rPr>
              <a:t>Increasing statistical power</a:t>
            </a:r>
            <a:endParaRPr/>
          </a:p>
        </p:txBody>
      </p:sp>
      <p:sp>
        <p:nvSpPr>
          <p:cNvPr id="202" name="Google Shape;202;p40"/>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171450" lvl="0" marL="177800" rtl="0" algn="l">
              <a:lnSpc>
                <a:spcPct val="90000"/>
              </a:lnSpc>
              <a:spcBef>
                <a:spcPts val="0"/>
              </a:spcBef>
              <a:spcAft>
                <a:spcPts val="0"/>
              </a:spcAft>
              <a:buClr>
                <a:schemeClr val="dk1"/>
              </a:buClr>
              <a:buSzPts val="2100"/>
              <a:buChar char="●"/>
            </a:pPr>
            <a:r>
              <a:rPr lang="en"/>
              <a:t>Increase alpha</a:t>
            </a:r>
            <a:endParaRPr/>
          </a:p>
          <a:p>
            <a:pPr indent="0" lvl="1" marL="342900" rtl="0" algn="l">
              <a:lnSpc>
                <a:spcPct val="90000"/>
              </a:lnSpc>
              <a:spcBef>
                <a:spcPts val="400"/>
              </a:spcBef>
              <a:spcAft>
                <a:spcPts val="0"/>
              </a:spcAft>
              <a:buClr>
                <a:schemeClr val="dk1"/>
              </a:buClr>
              <a:buSzPts val="1800"/>
              <a:buNone/>
            </a:pPr>
            <a:r>
              <a:rPr lang="en"/>
              <a:t>Set at the beginning of experiment</a:t>
            </a:r>
            <a:endParaRPr/>
          </a:p>
          <a:p>
            <a:pPr indent="-171450" lvl="0" marL="177800" rtl="0" algn="l">
              <a:lnSpc>
                <a:spcPct val="90000"/>
              </a:lnSpc>
              <a:spcBef>
                <a:spcPts val="800"/>
              </a:spcBef>
              <a:spcAft>
                <a:spcPts val="0"/>
              </a:spcAft>
              <a:buClr>
                <a:schemeClr val="dk1"/>
              </a:buClr>
              <a:buSzPts val="2100"/>
              <a:buChar char="●"/>
            </a:pPr>
            <a:r>
              <a:rPr lang="en"/>
              <a:t>Conduct one tailed test </a:t>
            </a:r>
            <a:endParaRPr/>
          </a:p>
          <a:p>
            <a:pPr indent="0" lvl="1" marL="342900" rtl="0" algn="l">
              <a:lnSpc>
                <a:spcPct val="90000"/>
              </a:lnSpc>
              <a:spcBef>
                <a:spcPts val="400"/>
              </a:spcBef>
              <a:spcAft>
                <a:spcPts val="0"/>
              </a:spcAft>
              <a:buClr>
                <a:schemeClr val="dk1"/>
              </a:buClr>
              <a:buSzPts val="1800"/>
              <a:buNone/>
            </a:pPr>
            <a:r>
              <a:rPr lang="en"/>
              <a:t>Have to decide before experiment</a:t>
            </a:r>
            <a:endParaRPr/>
          </a:p>
          <a:p>
            <a:pPr indent="-171450" lvl="0" marL="177800" rtl="0" algn="l">
              <a:lnSpc>
                <a:spcPct val="90000"/>
              </a:lnSpc>
              <a:spcBef>
                <a:spcPts val="800"/>
              </a:spcBef>
              <a:spcAft>
                <a:spcPts val="0"/>
              </a:spcAft>
              <a:buClr>
                <a:schemeClr val="dk1"/>
              </a:buClr>
              <a:buSzPts val="2100"/>
              <a:buChar char="●"/>
            </a:pPr>
            <a:r>
              <a:rPr lang="en"/>
              <a:t>Decrease random error</a:t>
            </a:r>
            <a:endParaRPr/>
          </a:p>
          <a:p>
            <a:pPr indent="0" lvl="1" marL="342900" rtl="0" algn="l">
              <a:lnSpc>
                <a:spcPct val="90000"/>
              </a:lnSpc>
              <a:spcBef>
                <a:spcPts val="400"/>
              </a:spcBef>
              <a:spcAft>
                <a:spcPts val="0"/>
              </a:spcAft>
              <a:buClr>
                <a:schemeClr val="dk1"/>
              </a:buClr>
              <a:buSzPts val="1800"/>
              <a:buNone/>
            </a:pPr>
            <a:r>
              <a:rPr lang="en"/>
              <a:t>Through more advanced sampling and experimental techniques</a:t>
            </a:r>
            <a:endParaRPr/>
          </a:p>
          <a:p>
            <a:pPr indent="-171450" lvl="0" marL="177800" rtl="0" algn="l">
              <a:lnSpc>
                <a:spcPct val="90000"/>
              </a:lnSpc>
              <a:spcBef>
                <a:spcPts val="800"/>
              </a:spcBef>
              <a:spcAft>
                <a:spcPts val="0"/>
              </a:spcAft>
              <a:buClr>
                <a:schemeClr val="dk1"/>
              </a:buClr>
              <a:buSzPts val="2100"/>
              <a:buChar char="●"/>
            </a:pPr>
            <a:r>
              <a:rPr lang="en"/>
              <a:t>Increase sample size </a:t>
            </a:r>
            <a:endParaRPr/>
          </a:p>
          <a:p>
            <a:pPr indent="0" lvl="1" marL="342900" rtl="0" algn="l">
              <a:lnSpc>
                <a:spcPct val="90000"/>
              </a:lnSpc>
              <a:spcBef>
                <a:spcPts val="400"/>
              </a:spcBef>
              <a:spcAft>
                <a:spcPts val="1600"/>
              </a:spcAft>
              <a:buClr>
                <a:schemeClr val="dk1"/>
              </a:buClr>
              <a:buSzPts val="1800"/>
              <a:buNone/>
            </a:pPr>
            <a:r>
              <a:rPr lang="en"/>
              <a:t>Depending on the situation, this is the most straightforward!</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pic>
        <p:nvPicPr>
          <p:cNvPr id="649" name="Google Shape;649;p103"/>
          <p:cNvPicPr preferRelativeResize="0"/>
          <p:nvPr/>
        </p:nvPicPr>
        <p:blipFill rotWithShape="1">
          <a:blip r:embed="rId3">
            <a:alphaModFix/>
          </a:blip>
          <a:srcRect b="0" l="0" r="0" t="0"/>
          <a:stretch/>
        </p:blipFill>
        <p:spPr>
          <a:xfrm>
            <a:off x="0" y="0"/>
            <a:ext cx="6914172" cy="722376"/>
          </a:xfrm>
          <a:prstGeom prst="rect">
            <a:avLst/>
          </a:prstGeom>
          <a:noFill/>
          <a:ln>
            <a:noFill/>
          </a:ln>
        </p:spPr>
      </p:pic>
      <p:pic>
        <p:nvPicPr>
          <p:cNvPr id="650" name="Google Shape;650;p103"/>
          <p:cNvPicPr preferRelativeResize="0"/>
          <p:nvPr/>
        </p:nvPicPr>
        <p:blipFill rotWithShape="1">
          <a:blip r:embed="rId4">
            <a:alphaModFix/>
          </a:blip>
          <a:srcRect b="0" l="0" r="0" t="0"/>
          <a:stretch/>
        </p:blipFill>
        <p:spPr>
          <a:xfrm>
            <a:off x="685371" y="974550"/>
            <a:ext cx="4691895" cy="323898"/>
          </a:xfrm>
          <a:prstGeom prst="rect">
            <a:avLst/>
          </a:prstGeom>
          <a:noFill/>
          <a:ln>
            <a:noFill/>
          </a:ln>
        </p:spPr>
      </p:pic>
      <p:pic>
        <p:nvPicPr>
          <p:cNvPr id="651" name="Google Shape;651;p103"/>
          <p:cNvPicPr preferRelativeResize="0"/>
          <p:nvPr/>
        </p:nvPicPr>
        <p:blipFill rotWithShape="1">
          <a:blip r:embed="rId5">
            <a:alphaModFix/>
          </a:blip>
          <a:srcRect b="0" l="0" r="0" t="0"/>
          <a:stretch/>
        </p:blipFill>
        <p:spPr>
          <a:xfrm>
            <a:off x="1224296" y="1550622"/>
            <a:ext cx="5778085" cy="69965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104"/>
          <p:cNvSpPr txBox="1"/>
          <p:nvPr>
            <p:ph type="title"/>
          </p:nvPr>
        </p:nvSpPr>
        <p:spPr>
          <a:xfrm>
            <a:off x="299466" y="63532"/>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a:t>Building a 90% CI</a:t>
            </a:r>
            <a:endParaRPr/>
          </a:p>
        </p:txBody>
      </p:sp>
      <p:pic>
        <p:nvPicPr>
          <p:cNvPr id="658" name="Google Shape;658;p104"/>
          <p:cNvPicPr preferRelativeResize="0"/>
          <p:nvPr/>
        </p:nvPicPr>
        <p:blipFill rotWithShape="1">
          <a:blip r:embed="rId3">
            <a:alphaModFix/>
          </a:blip>
          <a:srcRect b="0" l="0" r="0" t="0"/>
          <a:stretch/>
        </p:blipFill>
        <p:spPr>
          <a:xfrm>
            <a:off x="972978" y="905399"/>
            <a:ext cx="6598254" cy="4067531"/>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pic>
        <p:nvPicPr>
          <p:cNvPr id="664" name="Google Shape;664;p105"/>
          <p:cNvPicPr preferRelativeResize="0"/>
          <p:nvPr/>
        </p:nvPicPr>
        <p:blipFill rotWithShape="1">
          <a:blip r:embed="rId3">
            <a:alphaModFix/>
          </a:blip>
          <a:srcRect b="0" l="0" r="0" t="0"/>
          <a:stretch/>
        </p:blipFill>
        <p:spPr>
          <a:xfrm>
            <a:off x="0" y="0"/>
            <a:ext cx="6077563" cy="1627632"/>
          </a:xfrm>
          <a:prstGeom prst="rect">
            <a:avLst/>
          </a:prstGeom>
          <a:noFill/>
          <a:ln>
            <a:noFill/>
          </a:ln>
        </p:spPr>
      </p:pic>
      <p:pic>
        <p:nvPicPr>
          <p:cNvPr id="665" name="Google Shape;665;p105"/>
          <p:cNvPicPr preferRelativeResize="0"/>
          <p:nvPr/>
        </p:nvPicPr>
        <p:blipFill rotWithShape="1">
          <a:blip r:embed="rId4">
            <a:alphaModFix/>
          </a:blip>
          <a:srcRect b="0" l="0" r="0" t="0"/>
          <a:stretch/>
        </p:blipFill>
        <p:spPr>
          <a:xfrm>
            <a:off x="2488739" y="1844515"/>
            <a:ext cx="2002565" cy="395764"/>
          </a:xfrm>
          <a:prstGeom prst="rect">
            <a:avLst/>
          </a:prstGeom>
          <a:noFill/>
          <a:ln>
            <a:noFill/>
          </a:ln>
        </p:spPr>
      </p:pic>
      <p:pic>
        <p:nvPicPr>
          <p:cNvPr id="666" name="Google Shape;666;p105"/>
          <p:cNvPicPr preferRelativeResize="0"/>
          <p:nvPr/>
        </p:nvPicPr>
        <p:blipFill rotWithShape="1">
          <a:blip r:embed="rId5">
            <a:alphaModFix/>
          </a:blip>
          <a:srcRect b="0" l="0" r="0" t="0"/>
          <a:stretch/>
        </p:blipFill>
        <p:spPr>
          <a:xfrm>
            <a:off x="4561570" y="1844515"/>
            <a:ext cx="2636044" cy="285750"/>
          </a:xfrm>
          <a:prstGeom prst="rect">
            <a:avLst/>
          </a:prstGeom>
          <a:noFill/>
          <a:ln>
            <a:noFill/>
          </a:ln>
        </p:spPr>
      </p:pic>
      <p:pic>
        <p:nvPicPr>
          <p:cNvPr id="667" name="Google Shape;667;p105"/>
          <p:cNvPicPr preferRelativeResize="0"/>
          <p:nvPr/>
        </p:nvPicPr>
        <p:blipFill rotWithShape="1">
          <a:blip r:embed="rId6">
            <a:alphaModFix/>
          </a:blip>
          <a:srcRect b="0" l="0" r="0" t="0"/>
          <a:stretch/>
        </p:blipFill>
        <p:spPr>
          <a:xfrm>
            <a:off x="4561570" y="2347149"/>
            <a:ext cx="1414463" cy="250031"/>
          </a:xfrm>
          <a:prstGeom prst="rect">
            <a:avLst/>
          </a:prstGeom>
          <a:noFill/>
          <a:ln>
            <a:noFill/>
          </a:ln>
        </p:spPr>
      </p:pic>
      <p:pic>
        <p:nvPicPr>
          <p:cNvPr id="668" name="Google Shape;668;p105"/>
          <p:cNvPicPr preferRelativeResize="0"/>
          <p:nvPr/>
        </p:nvPicPr>
        <p:blipFill rotWithShape="1">
          <a:blip r:embed="rId7">
            <a:alphaModFix/>
          </a:blip>
          <a:srcRect b="0" l="0" r="0" t="0"/>
          <a:stretch/>
        </p:blipFill>
        <p:spPr>
          <a:xfrm>
            <a:off x="4561570" y="2750340"/>
            <a:ext cx="1550194" cy="307181"/>
          </a:xfrm>
          <a:prstGeom prst="rect">
            <a:avLst/>
          </a:prstGeom>
          <a:noFill/>
          <a:ln>
            <a:noFill/>
          </a:ln>
        </p:spPr>
      </p:pic>
      <p:pic>
        <p:nvPicPr>
          <p:cNvPr id="669" name="Google Shape;669;p105"/>
          <p:cNvPicPr preferRelativeResize="0"/>
          <p:nvPr/>
        </p:nvPicPr>
        <p:blipFill rotWithShape="1">
          <a:blip r:embed="rId8">
            <a:alphaModFix/>
          </a:blip>
          <a:srcRect b="0" l="0" r="0" t="0"/>
          <a:stretch/>
        </p:blipFill>
        <p:spPr>
          <a:xfrm>
            <a:off x="1475327" y="3323980"/>
            <a:ext cx="5443538" cy="70723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pic>
        <p:nvPicPr>
          <p:cNvPr id="674" name="Google Shape;674;p106"/>
          <p:cNvPicPr preferRelativeResize="0"/>
          <p:nvPr/>
        </p:nvPicPr>
        <p:blipFill rotWithShape="1">
          <a:blip r:embed="rId3">
            <a:alphaModFix/>
          </a:blip>
          <a:srcRect b="0" l="0" r="0" t="0"/>
          <a:stretch/>
        </p:blipFill>
        <p:spPr>
          <a:xfrm>
            <a:off x="0" y="0"/>
            <a:ext cx="6774338" cy="2029968"/>
          </a:xfrm>
          <a:prstGeom prst="rect">
            <a:avLst/>
          </a:prstGeom>
          <a:noFill/>
          <a:ln>
            <a:noFill/>
          </a:ln>
        </p:spPr>
      </p:pic>
      <p:pic>
        <p:nvPicPr>
          <p:cNvPr id="675" name="Google Shape;675;p106"/>
          <p:cNvPicPr preferRelativeResize="0"/>
          <p:nvPr/>
        </p:nvPicPr>
        <p:blipFill rotWithShape="1">
          <a:blip r:embed="rId4">
            <a:alphaModFix/>
          </a:blip>
          <a:srcRect b="0" l="0" r="0" t="0"/>
          <a:stretch/>
        </p:blipFill>
        <p:spPr>
          <a:xfrm>
            <a:off x="583787" y="2029968"/>
            <a:ext cx="5569686" cy="1197864"/>
          </a:xfrm>
          <a:prstGeom prst="rect">
            <a:avLst/>
          </a:prstGeom>
          <a:noFill/>
          <a:ln>
            <a:noFill/>
          </a:ln>
        </p:spPr>
      </p:pic>
      <p:pic>
        <p:nvPicPr>
          <p:cNvPr id="676" name="Google Shape;676;p106"/>
          <p:cNvPicPr preferRelativeResize="0"/>
          <p:nvPr/>
        </p:nvPicPr>
        <p:blipFill rotWithShape="1">
          <a:blip r:embed="rId5">
            <a:alphaModFix/>
          </a:blip>
          <a:srcRect b="0" l="0" r="0" t="0"/>
          <a:stretch/>
        </p:blipFill>
        <p:spPr>
          <a:xfrm>
            <a:off x="583787" y="3360420"/>
            <a:ext cx="5300663" cy="800100"/>
          </a:xfrm>
          <a:prstGeom prst="rect">
            <a:avLst/>
          </a:prstGeom>
          <a:noFill/>
          <a:ln>
            <a:noFill/>
          </a:ln>
        </p:spPr>
      </p:pic>
      <p:pic>
        <p:nvPicPr>
          <p:cNvPr id="677" name="Google Shape;677;p106"/>
          <p:cNvPicPr preferRelativeResize="0"/>
          <p:nvPr/>
        </p:nvPicPr>
        <p:blipFill rotWithShape="1">
          <a:blip r:embed="rId6">
            <a:alphaModFix/>
          </a:blip>
          <a:srcRect b="0" l="0" r="0" t="0"/>
          <a:stretch/>
        </p:blipFill>
        <p:spPr>
          <a:xfrm>
            <a:off x="612460" y="4279392"/>
            <a:ext cx="4012741" cy="6949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4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F5597"/>
              </a:buClr>
              <a:buSzPts val="3300"/>
              <a:buFont typeface="Calibri"/>
              <a:buNone/>
            </a:pPr>
            <a:r>
              <a:rPr lang="en">
                <a:solidFill>
                  <a:srgbClr val="2F5597"/>
                </a:solidFill>
              </a:rPr>
              <a:t>Tradeoff of Power</a:t>
            </a:r>
            <a:endParaRPr/>
          </a:p>
        </p:txBody>
      </p:sp>
      <p:sp>
        <p:nvSpPr>
          <p:cNvPr id="208" name="Google Shape;208;p41"/>
          <p:cNvSpPr txBox="1"/>
          <p:nvPr>
            <p:ph idx="1" type="body"/>
          </p:nvPr>
        </p:nvSpPr>
        <p:spPr>
          <a:xfrm>
            <a:off x="628650" y="1369226"/>
            <a:ext cx="7886700" cy="3598200"/>
          </a:xfrm>
          <a:prstGeom prst="rect">
            <a:avLst/>
          </a:prstGeom>
          <a:noFill/>
          <a:ln>
            <a:noFill/>
          </a:ln>
        </p:spPr>
        <p:txBody>
          <a:bodyPr anchorCtr="0" anchor="t" bIns="34275" lIns="68575" spcFirstLastPara="1" rIns="68575" wrap="square" tIns="34275">
            <a:noAutofit/>
          </a:bodyPr>
          <a:lstStyle/>
          <a:p>
            <a:pPr indent="-171450" lvl="0" marL="177800" rtl="0" algn="l">
              <a:lnSpc>
                <a:spcPct val="90000"/>
              </a:lnSpc>
              <a:spcBef>
                <a:spcPts val="0"/>
              </a:spcBef>
              <a:spcAft>
                <a:spcPts val="0"/>
              </a:spcAft>
              <a:buClr>
                <a:schemeClr val="dk1"/>
              </a:buClr>
              <a:buSzPts val="2100"/>
              <a:buChar char="●"/>
            </a:pPr>
            <a:r>
              <a:rPr lang="en"/>
              <a:t>UK 1995: Committee on Safety of Medications issued a warning that a certain birth control pill increased the risk of a dangerous embolism 100%</a:t>
            </a:r>
            <a:endParaRPr/>
          </a:p>
          <a:p>
            <a:pPr indent="-177800" lvl="1" marL="520700" rtl="0" algn="l">
              <a:lnSpc>
                <a:spcPct val="90000"/>
              </a:lnSpc>
              <a:spcBef>
                <a:spcPts val="0"/>
              </a:spcBef>
              <a:spcAft>
                <a:spcPts val="0"/>
              </a:spcAft>
              <a:buSzPts val="1400"/>
              <a:buChar char="○"/>
            </a:pPr>
            <a:r>
              <a:rPr lang="en"/>
              <a:t>Risk went from about 1 in 7000 to 2 in 7000</a:t>
            </a:r>
            <a:endParaRPr/>
          </a:p>
          <a:p>
            <a:pPr indent="-177800" lvl="1" marL="520700" rtl="0" algn="l">
              <a:lnSpc>
                <a:spcPct val="90000"/>
              </a:lnSpc>
              <a:spcBef>
                <a:spcPts val="0"/>
              </a:spcBef>
              <a:spcAft>
                <a:spcPts val="0"/>
              </a:spcAft>
              <a:buSzPts val="1400"/>
              <a:buChar char="○"/>
            </a:pPr>
            <a:r>
              <a:rPr lang="en"/>
              <a:t>Results were statistically significant, but not practically.</a:t>
            </a:r>
            <a:endParaRPr/>
          </a:p>
          <a:p>
            <a:pPr indent="-177800" lvl="1" marL="520700" rtl="0" algn="l">
              <a:lnSpc>
                <a:spcPct val="90000"/>
              </a:lnSpc>
              <a:spcBef>
                <a:spcPts val="0"/>
              </a:spcBef>
              <a:spcAft>
                <a:spcPts val="0"/>
              </a:spcAft>
              <a:buSzPts val="1400"/>
              <a:buChar char="○"/>
            </a:pPr>
            <a:r>
              <a:rPr lang="en"/>
              <a:t>This warning was blamed for 13,000 unwanted pregnancies and may have saved 2 to 6 people per 10,000,000 users</a:t>
            </a:r>
            <a:endParaRPr/>
          </a:p>
          <a:p>
            <a:pPr indent="-203200" lvl="0" marL="177800" rtl="0" algn="l">
              <a:lnSpc>
                <a:spcPct val="90000"/>
              </a:lnSpc>
              <a:spcBef>
                <a:spcPts val="400"/>
              </a:spcBef>
              <a:spcAft>
                <a:spcPts val="0"/>
              </a:spcAft>
              <a:buClr>
                <a:schemeClr val="dk1"/>
              </a:buClr>
              <a:buSzPts val="1800"/>
              <a:buChar char="●"/>
            </a:pPr>
            <a:r>
              <a:rPr lang="en"/>
              <a:t>Powerful tests will pick up a “real” effect, however, the effect may not be meaningful, so we may be better off not being as sensitive.</a:t>
            </a:r>
            <a:endParaRPr/>
          </a:p>
          <a:p>
            <a:pPr indent="0" lvl="0" marL="0" rtl="0" algn="l">
              <a:lnSpc>
                <a:spcPct val="90000"/>
              </a:lnSpc>
              <a:spcBef>
                <a:spcPts val="800"/>
              </a:spcBef>
              <a:spcAft>
                <a:spcPts val="0"/>
              </a:spcAft>
              <a:buClr>
                <a:schemeClr val="dk1"/>
              </a:buClr>
              <a:buSzPts val="2100"/>
              <a:buNone/>
            </a:pPr>
            <a:r>
              <a:rPr lang="en" u="sng"/>
              <a:t>High power</a:t>
            </a:r>
            <a:r>
              <a:rPr lang="en"/>
              <a:t>: Detect “truth”, but may be too “sensitive”</a:t>
            </a:r>
            <a:endParaRPr/>
          </a:p>
          <a:p>
            <a:pPr indent="0" lvl="0" marL="0" rtl="0" algn="l">
              <a:lnSpc>
                <a:spcPct val="90000"/>
              </a:lnSpc>
              <a:spcBef>
                <a:spcPts val="800"/>
              </a:spcBef>
              <a:spcAft>
                <a:spcPts val="1600"/>
              </a:spcAft>
              <a:buClr>
                <a:schemeClr val="dk1"/>
              </a:buClr>
              <a:buSzPts val="2100"/>
              <a:buNone/>
            </a:pPr>
            <a:r>
              <a:rPr lang="en" u="sng"/>
              <a:t>Low power</a:t>
            </a:r>
            <a:r>
              <a:rPr lang="en"/>
              <a:t>: Fail to detect “truth”, but don’t “overreact” </a:t>
            </a:r>
            <a:endParaRPr u="sng"/>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0" st="0"/>
                                            </p:txEl>
                                          </p:spTgt>
                                        </p:tgtEl>
                                        <p:attrNameLst>
                                          <p:attrName>style.visibility</p:attrName>
                                        </p:attrNameLst>
                                      </p:cBhvr>
                                      <p:to>
                                        <p:strVal val="visible"/>
                                      </p:to>
                                    </p:set>
                                    <p:animEffect filter="fade" transition="in">
                                      <p:cBhvr>
                                        <p:cTn dur="1000"/>
                                        <p:tgtEl>
                                          <p:spTgt spid="2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1" st="1"/>
                                            </p:txEl>
                                          </p:spTgt>
                                        </p:tgtEl>
                                        <p:attrNameLst>
                                          <p:attrName>style.visibility</p:attrName>
                                        </p:attrNameLst>
                                      </p:cBhvr>
                                      <p:to>
                                        <p:strVal val="visible"/>
                                      </p:to>
                                    </p:set>
                                    <p:animEffect filter="fade" transition="in">
                                      <p:cBhvr>
                                        <p:cTn dur="1000"/>
                                        <p:tgtEl>
                                          <p:spTgt spid="20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2" st="2"/>
                                            </p:txEl>
                                          </p:spTgt>
                                        </p:tgtEl>
                                        <p:attrNameLst>
                                          <p:attrName>style.visibility</p:attrName>
                                        </p:attrNameLst>
                                      </p:cBhvr>
                                      <p:to>
                                        <p:strVal val="visible"/>
                                      </p:to>
                                    </p:set>
                                    <p:animEffect filter="fade" transition="in">
                                      <p:cBhvr>
                                        <p:cTn dur="1000"/>
                                        <p:tgtEl>
                                          <p:spTgt spid="20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3" st="3"/>
                                            </p:txEl>
                                          </p:spTgt>
                                        </p:tgtEl>
                                        <p:attrNameLst>
                                          <p:attrName>style.visibility</p:attrName>
                                        </p:attrNameLst>
                                      </p:cBhvr>
                                      <p:to>
                                        <p:strVal val="visible"/>
                                      </p:to>
                                    </p:set>
                                    <p:animEffect filter="fade" transition="in">
                                      <p:cBhvr>
                                        <p:cTn dur="1000"/>
                                        <p:tgtEl>
                                          <p:spTgt spid="20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4" st="4"/>
                                            </p:txEl>
                                          </p:spTgt>
                                        </p:tgtEl>
                                        <p:attrNameLst>
                                          <p:attrName>style.visibility</p:attrName>
                                        </p:attrNameLst>
                                      </p:cBhvr>
                                      <p:to>
                                        <p:strVal val="visible"/>
                                      </p:to>
                                    </p:set>
                                    <p:animEffect filter="fade" transition="in">
                                      <p:cBhvr>
                                        <p:cTn dur="1000"/>
                                        <p:tgtEl>
                                          <p:spTgt spid="20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5" st="5"/>
                                            </p:txEl>
                                          </p:spTgt>
                                        </p:tgtEl>
                                        <p:attrNameLst>
                                          <p:attrName>style.visibility</p:attrName>
                                        </p:attrNameLst>
                                      </p:cBhvr>
                                      <p:to>
                                        <p:strVal val="visible"/>
                                      </p:to>
                                    </p:set>
                                    <p:animEffect filter="fade" transition="in">
                                      <p:cBhvr>
                                        <p:cTn dur="1000"/>
                                        <p:tgtEl>
                                          <p:spTgt spid="20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6" st="6"/>
                                            </p:txEl>
                                          </p:spTgt>
                                        </p:tgtEl>
                                        <p:attrNameLst>
                                          <p:attrName>style.visibility</p:attrName>
                                        </p:attrNameLst>
                                      </p:cBhvr>
                                      <p:to>
                                        <p:strVal val="visible"/>
                                      </p:to>
                                    </p:set>
                                    <p:animEffect filter="fade" transition="in">
                                      <p:cBhvr>
                                        <p:cTn dur="1000"/>
                                        <p:tgtEl>
                                          <p:spTgt spid="208">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42"/>
          <p:cNvPicPr preferRelativeResize="0"/>
          <p:nvPr/>
        </p:nvPicPr>
        <p:blipFill>
          <a:blip r:embed="rId3">
            <a:alphaModFix/>
          </a:blip>
          <a:stretch>
            <a:fillRect/>
          </a:stretch>
        </p:blipFill>
        <p:spPr>
          <a:xfrm>
            <a:off x="166175" y="1142150"/>
            <a:ext cx="8839204" cy="254127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ral">
  <a:themeElements>
    <a:clrScheme name="Coral">
      <a:dk1>
        <a:srgbClr val="1C4587"/>
      </a:dk1>
      <a:lt1>
        <a:srgbClr val="FFFFFF"/>
      </a:lt1>
      <a:dk2>
        <a:srgbClr val="434343"/>
      </a:dk2>
      <a:lt2>
        <a:srgbClr val="BFC7CA"/>
      </a:lt2>
      <a:accent1>
        <a:srgbClr val="1E2D31"/>
      </a:accent1>
      <a:accent2>
        <a:srgbClr val="273C42"/>
      </a:accent2>
      <a:accent3>
        <a:srgbClr val="6FA8DC"/>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